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5" r:id="rId2"/>
  </p:sldMasterIdLst>
  <p:notesMasterIdLst>
    <p:notesMasterId r:id="rId19"/>
  </p:notesMasterIdLst>
  <p:sldIdLst>
    <p:sldId id="281" r:id="rId3"/>
    <p:sldId id="302" r:id="rId4"/>
    <p:sldId id="289" r:id="rId5"/>
    <p:sldId id="290" r:id="rId6"/>
    <p:sldId id="291" r:id="rId7"/>
    <p:sldId id="293" r:id="rId8"/>
    <p:sldId id="292" r:id="rId9"/>
    <p:sldId id="303" r:id="rId10"/>
    <p:sldId id="304" r:id="rId11"/>
    <p:sldId id="294" r:id="rId12"/>
    <p:sldId id="305" r:id="rId13"/>
    <p:sldId id="296" r:id="rId14"/>
    <p:sldId id="300" r:id="rId15"/>
    <p:sldId id="297" r:id="rId16"/>
    <p:sldId id="287" r:id="rId17"/>
    <p:sldId id="276" r:id="rId18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50"/>
    <p:restoredTop sz="94686"/>
  </p:normalViewPr>
  <p:slideViewPr>
    <p:cSldViewPr snapToGrid="0" snapToObjects="1">
      <p:cViewPr varScale="1">
        <p:scale>
          <a:sx n="105" d="100"/>
          <a:sy n="105" d="100"/>
        </p:scale>
        <p:origin x="61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8AD104-B8B1-479E-9B66-C8E7BD7BBB0C}" type="datetimeFigureOut">
              <a:rPr lang="es-ES" smtClean="0"/>
              <a:t>18/04/2017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C55CEC-2C75-4E35-BC7C-A63118DA1FF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9486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Portada Sedes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9F3E-2E04-4EB8-B8E8-E1FCF54A773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9893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01149-6D98-A748-B54C-89F341487FA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221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01149-6D98-A748-B54C-89F341487FA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744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01149-6D98-A748-B54C-89F341487FA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30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01149-6D98-A748-B54C-89F341487FA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370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9E254-08CE-4E74-B686-887363B3A1FA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09278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01149-6D98-A748-B54C-89F341487FA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20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01149-6D98-A748-B54C-89F341487FA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6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01149-6D98-A748-B54C-89F341487FA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73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01149-6D98-A748-B54C-89F341487FA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344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01149-6D98-A748-B54C-89F341487FA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600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01149-6D98-A748-B54C-89F341487FA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030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01149-6D98-A748-B54C-89F341487FA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7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01149-6D98-A748-B54C-89F341487FA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925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18/04/2017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56054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18/04/2017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0534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18/04/2017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33729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ra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103517" y="0"/>
            <a:ext cx="12192000" cy="6858000"/>
          </a:xfrm>
          <a:prstGeom prst="rect">
            <a:avLst/>
          </a:prstGeom>
          <a:solidFill>
            <a:schemeClr val="bg1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FE37C-0B3C-4111-908B-41BEF97CB2BE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6" name="Rectángulo 5"/>
          <p:cNvSpPr/>
          <p:nvPr userDrawn="1"/>
        </p:nvSpPr>
        <p:spPr>
          <a:xfrm>
            <a:off x="6795247" y="0"/>
            <a:ext cx="5396753" cy="6858000"/>
          </a:xfrm>
          <a:prstGeom prst="rect">
            <a:avLst/>
          </a:prstGeom>
          <a:solidFill>
            <a:schemeClr val="tx1">
              <a:lumMod val="75000"/>
            </a:schemeClr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5" name="Grupo 24"/>
          <p:cNvGrpSpPr/>
          <p:nvPr userDrawn="1"/>
        </p:nvGrpSpPr>
        <p:grpSpPr>
          <a:xfrm>
            <a:off x="977667" y="3406331"/>
            <a:ext cx="4106700" cy="85017"/>
            <a:chOff x="1000228" y="3406331"/>
            <a:chExt cx="4106700" cy="85017"/>
          </a:xfrm>
        </p:grpSpPr>
        <p:sp>
          <p:nvSpPr>
            <p:cNvPr id="5" name="Rectángulo 4"/>
            <p:cNvSpPr/>
            <p:nvPr userDrawn="1"/>
          </p:nvSpPr>
          <p:spPr>
            <a:xfrm>
              <a:off x="1000228" y="3406331"/>
              <a:ext cx="1368900" cy="85017"/>
            </a:xfrm>
            <a:prstGeom prst="rect">
              <a:avLst/>
            </a:prstGeom>
            <a:solidFill>
              <a:srgbClr val="BF0000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7"/>
            <p:cNvSpPr/>
            <p:nvPr userDrawn="1"/>
          </p:nvSpPr>
          <p:spPr>
            <a:xfrm>
              <a:off x="2369128" y="3406331"/>
              <a:ext cx="1368900" cy="85017"/>
            </a:xfrm>
            <a:prstGeom prst="rect">
              <a:avLst/>
            </a:prstGeom>
            <a:solidFill>
              <a:srgbClr val="F67E1A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 8"/>
            <p:cNvSpPr/>
            <p:nvPr userDrawn="1"/>
          </p:nvSpPr>
          <p:spPr>
            <a:xfrm>
              <a:off x="3738028" y="3406331"/>
              <a:ext cx="1368900" cy="85017"/>
            </a:xfrm>
            <a:prstGeom prst="rect">
              <a:avLst/>
            </a:prstGeom>
            <a:solidFill>
              <a:schemeClr val="accent3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1" name="CuadroTexto 10"/>
          <p:cNvSpPr txBox="1"/>
          <p:nvPr userDrawn="1"/>
        </p:nvSpPr>
        <p:spPr>
          <a:xfrm>
            <a:off x="1567822" y="3564085"/>
            <a:ext cx="2926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www.atsistemas.com</a:t>
            </a:r>
          </a:p>
        </p:txBody>
      </p:sp>
      <p:grpSp>
        <p:nvGrpSpPr>
          <p:cNvPr id="26" name="Grupo 25"/>
          <p:cNvGrpSpPr/>
          <p:nvPr userDrawn="1"/>
        </p:nvGrpSpPr>
        <p:grpSpPr>
          <a:xfrm>
            <a:off x="7361609" y="219056"/>
            <a:ext cx="4446360" cy="769441"/>
            <a:chOff x="7361609" y="219056"/>
            <a:chExt cx="4446360" cy="769441"/>
          </a:xfrm>
        </p:grpSpPr>
        <p:grpSp>
          <p:nvGrpSpPr>
            <p:cNvPr id="12" name="Group 241"/>
            <p:cNvGrpSpPr>
              <a:grpSpLocks noChangeAspect="1"/>
            </p:cNvGrpSpPr>
            <p:nvPr userDrawn="1"/>
          </p:nvGrpSpPr>
          <p:grpSpPr bwMode="auto">
            <a:xfrm>
              <a:off x="7361609" y="398321"/>
              <a:ext cx="321024" cy="410911"/>
              <a:chOff x="2155" y="0"/>
              <a:chExt cx="375" cy="480"/>
            </a:xfrm>
            <a:solidFill>
              <a:schemeClr val="bg1"/>
            </a:solidFill>
          </p:grpSpPr>
          <p:sp>
            <p:nvSpPr>
              <p:cNvPr id="13" name="Freeform 242"/>
              <p:cNvSpPr>
                <a:spLocks noEditPoints="1"/>
              </p:cNvSpPr>
              <p:nvPr/>
            </p:nvSpPr>
            <p:spPr bwMode="auto">
              <a:xfrm>
                <a:off x="2260" y="105"/>
                <a:ext cx="164" cy="163"/>
              </a:xfrm>
              <a:custGeom>
                <a:avLst/>
                <a:gdLst>
                  <a:gd name="T0" fmla="*/ 401 w 801"/>
                  <a:gd name="T1" fmla="*/ 0 h 800"/>
                  <a:gd name="T2" fmla="*/ 0 w 801"/>
                  <a:gd name="T3" fmla="*/ 400 h 800"/>
                  <a:gd name="T4" fmla="*/ 401 w 801"/>
                  <a:gd name="T5" fmla="*/ 800 h 800"/>
                  <a:gd name="T6" fmla="*/ 801 w 801"/>
                  <a:gd name="T7" fmla="*/ 400 h 800"/>
                  <a:gd name="T8" fmla="*/ 401 w 801"/>
                  <a:gd name="T9" fmla="*/ 0 h 800"/>
                  <a:gd name="T10" fmla="*/ 401 w 801"/>
                  <a:gd name="T11" fmla="*/ 726 h 800"/>
                  <a:gd name="T12" fmla="*/ 74 w 801"/>
                  <a:gd name="T13" fmla="*/ 400 h 800"/>
                  <a:gd name="T14" fmla="*/ 401 w 801"/>
                  <a:gd name="T15" fmla="*/ 74 h 800"/>
                  <a:gd name="T16" fmla="*/ 727 w 801"/>
                  <a:gd name="T17" fmla="*/ 400 h 800"/>
                  <a:gd name="T18" fmla="*/ 401 w 801"/>
                  <a:gd name="T19" fmla="*/ 726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1" h="800">
                    <a:moveTo>
                      <a:pt x="401" y="0"/>
                    </a:moveTo>
                    <a:cubicBezTo>
                      <a:pt x="180" y="0"/>
                      <a:pt x="0" y="179"/>
                      <a:pt x="0" y="400"/>
                    </a:cubicBezTo>
                    <a:cubicBezTo>
                      <a:pt x="0" y="621"/>
                      <a:pt x="180" y="800"/>
                      <a:pt x="401" y="800"/>
                    </a:cubicBezTo>
                    <a:cubicBezTo>
                      <a:pt x="621" y="800"/>
                      <a:pt x="801" y="621"/>
                      <a:pt x="801" y="400"/>
                    </a:cubicBezTo>
                    <a:cubicBezTo>
                      <a:pt x="801" y="179"/>
                      <a:pt x="622" y="0"/>
                      <a:pt x="401" y="0"/>
                    </a:cubicBezTo>
                    <a:close/>
                    <a:moveTo>
                      <a:pt x="401" y="726"/>
                    </a:moveTo>
                    <a:cubicBezTo>
                      <a:pt x="221" y="726"/>
                      <a:pt x="74" y="579"/>
                      <a:pt x="74" y="400"/>
                    </a:cubicBezTo>
                    <a:cubicBezTo>
                      <a:pt x="74" y="221"/>
                      <a:pt x="222" y="74"/>
                      <a:pt x="401" y="74"/>
                    </a:cubicBezTo>
                    <a:cubicBezTo>
                      <a:pt x="580" y="74"/>
                      <a:pt x="727" y="222"/>
                      <a:pt x="727" y="400"/>
                    </a:cubicBezTo>
                    <a:cubicBezTo>
                      <a:pt x="727" y="579"/>
                      <a:pt x="581" y="726"/>
                      <a:pt x="401" y="7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  <p:sp>
            <p:nvSpPr>
              <p:cNvPr id="14" name="Freeform 243"/>
              <p:cNvSpPr>
                <a:spLocks noEditPoints="1"/>
              </p:cNvSpPr>
              <p:nvPr/>
            </p:nvSpPr>
            <p:spPr bwMode="auto">
              <a:xfrm>
                <a:off x="2155" y="0"/>
                <a:ext cx="375" cy="480"/>
              </a:xfrm>
              <a:custGeom>
                <a:avLst/>
                <a:gdLst>
                  <a:gd name="T0" fmla="*/ 432 w 1837"/>
                  <a:gd name="T1" fmla="*/ 1906 h 2357"/>
                  <a:gd name="T2" fmla="*/ 897 w 1837"/>
                  <a:gd name="T3" fmla="*/ 2348 h 2357"/>
                  <a:gd name="T4" fmla="*/ 941 w 1837"/>
                  <a:gd name="T5" fmla="*/ 2348 h 2357"/>
                  <a:gd name="T6" fmla="*/ 1837 w 1837"/>
                  <a:gd name="T7" fmla="*/ 909 h 2357"/>
                  <a:gd name="T8" fmla="*/ 920 w 1837"/>
                  <a:gd name="T9" fmla="*/ 0 h 2357"/>
                  <a:gd name="T10" fmla="*/ 2 w 1837"/>
                  <a:gd name="T11" fmla="*/ 909 h 2357"/>
                  <a:gd name="T12" fmla="*/ 432 w 1837"/>
                  <a:gd name="T13" fmla="*/ 1906 h 2357"/>
                  <a:gd name="T14" fmla="*/ 918 w 1837"/>
                  <a:gd name="T15" fmla="*/ 72 h 2357"/>
                  <a:gd name="T16" fmla="*/ 1762 w 1837"/>
                  <a:gd name="T17" fmla="*/ 908 h 2357"/>
                  <a:gd name="T18" fmla="*/ 1432 w 1837"/>
                  <a:gd name="T19" fmla="*/ 1748 h 2357"/>
                  <a:gd name="T20" fmla="*/ 960 w 1837"/>
                  <a:gd name="T21" fmla="*/ 2234 h 2357"/>
                  <a:gd name="T22" fmla="*/ 918 w 1837"/>
                  <a:gd name="T23" fmla="*/ 2269 h 2357"/>
                  <a:gd name="T24" fmla="*/ 875 w 1837"/>
                  <a:gd name="T25" fmla="*/ 2234 h 2357"/>
                  <a:gd name="T26" fmla="*/ 403 w 1837"/>
                  <a:gd name="T27" fmla="*/ 1748 h 2357"/>
                  <a:gd name="T28" fmla="*/ 73 w 1837"/>
                  <a:gd name="T29" fmla="*/ 906 h 2357"/>
                  <a:gd name="T30" fmla="*/ 918 w 1837"/>
                  <a:gd name="T31" fmla="*/ 72 h 2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7" h="2357">
                    <a:moveTo>
                      <a:pt x="432" y="1906"/>
                    </a:moveTo>
                    <a:cubicBezTo>
                      <a:pt x="657" y="2171"/>
                      <a:pt x="886" y="2341"/>
                      <a:pt x="897" y="2348"/>
                    </a:cubicBezTo>
                    <a:cubicBezTo>
                      <a:pt x="909" y="2357"/>
                      <a:pt x="928" y="2357"/>
                      <a:pt x="941" y="2348"/>
                    </a:cubicBezTo>
                    <a:cubicBezTo>
                      <a:pt x="977" y="2322"/>
                      <a:pt x="1837" y="1686"/>
                      <a:pt x="1837" y="909"/>
                    </a:cubicBezTo>
                    <a:cubicBezTo>
                      <a:pt x="1837" y="409"/>
                      <a:pt x="1425" y="0"/>
                      <a:pt x="920" y="0"/>
                    </a:cubicBezTo>
                    <a:cubicBezTo>
                      <a:pt x="414" y="0"/>
                      <a:pt x="2" y="408"/>
                      <a:pt x="2" y="909"/>
                    </a:cubicBezTo>
                    <a:cubicBezTo>
                      <a:pt x="0" y="1128"/>
                      <a:pt x="76" y="1481"/>
                      <a:pt x="432" y="1906"/>
                    </a:cubicBezTo>
                    <a:close/>
                    <a:moveTo>
                      <a:pt x="918" y="72"/>
                    </a:moveTo>
                    <a:cubicBezTo>
                      <a:pt x="1382" y="72"/>
                      <a:pt x="1762" y="448"/>
                      <a:pt x="1762" y="908"/>
                    </a:cubicBezTo>
                    <a:cubicBezTo>
                      <a:pt x="1762" y="1176"/>
                      <a:pt x="1651" y="1458"/>
                      <a:pt x="1432" y="1748"/>
                    </a:cubicBezTo>
                    <a:cubicBezTo>
                      <a:pt x="1258" y="1978"/>
                      <a:pt x="1062" y="2151"/>
                      <a:pt x="960" y="2234"/>
                    </a:cubicBezTo>
                    <a:cubicBezTo>
                      <a:pt x="918" y="2269"/>
                      <a:pt x="918" y="2269"/>
                      <a:pt x="918" y="2269"/>
                    </a:cubicBezTo>
                    <a:cubicBezTo>
                      <a:pt x="875" y="2234"/>
                      <a:pt x="875" y="2234"/>
                      <a:pt x="875" y="2234"/>
                    </a:cubicBezTo>
                    <a:cubicBezTo>
                      <a:pt x="773" y="2150"/>
                      <a:pt x="577" y="1978"/>
                      <a:pt x="403" y="1748"/>
                    </a:cubicBezTo>
                    <a:cubicBezTo>
                      <a:pt x="184" y="1458"/>
                      <a:pt x="73" y="1176"/>
                      <a:pt x="73" y="906"/>
                    </a:cubicBezTo>
                    <a:cubicBezTo>
                      <a:pt x="74" y="448"/>
                      <a:pt x="453" y="72"/>
                      <a:pt x="918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</p:grpSp>
        <p:sp>
          <p:nvSpPr>
            <p:cNvPr id="15" name="CuadroTexto 14"/>
            <p:cNvSpPr txBox="1"/>
            <p:nvPr userDrawn="1"/>
          </p:nvSpPr>
          <p:spPr>
            <a:xfrm>
              <a:off x="7882751" y="219056"/>
              <a:ext cx="39252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Madrid</a:t>
              </a:r>
              <a:endParaRPr lang="es-ES" sz="1400" b="1" dirty="0">
                <a:solidFill>
                  <a:schemeClr val="bg1"/>
                </a:solidFill>
              </a:endParaRPr>
            </a:p>
            <a:p>
              <a:pPr algn="ctr"/>
              <a:r>
                <a:rPr lang="es-ES" sz="1400" dirty="0">
                  <a:solidFill>
                    <a:schemeClr val="bg1"/>
                  </a:solidFill>
                </a:rPr>
                <a:t>C/Valle de Alcudia.3 Edificio 2, </a:t>
              </a:r>
              <a:br>
                <a:rPr lang="es-ES" sz="1400" dirty="0">
                  <a:solidFill>
                    <a:schemeClr val="bg1"/>
                  </a:solidFill>
                </a:rPr>
              </a:br>
              <a:r>
                <a:rPr lang="es-ES" sz="1400" dirty="0">
                  <a:solidFill>
                    <a:schemeClr val="bg1"/>
                  </a:solidFill>
                </a:rPr>
                <a:t>planta 1. 28232. Las Rozas,</a:t>
              </a:r>
              <a:r>
                <a:rPr lang="es-ES" sz="1400" baseline="0" dirty="0">
                  <a:solidFill>
                    <a:schemeClr val="bg1"/>
                  </a:solidFill>
                </a:rPr>
                <a:t> Madrid</a:t>
              </a:r>
              <a:endParaRPr lang="es-E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upo 9"/>
          <p:cNvGrpSpPr/>
          <p:nvPr userDrawn="1"/>
        </p:nvGrpSpPr>
        <p:grpSpPr>
          <a:xfrm>
            <a:off x="7355380" y="1262449"/>
            <a:ext cx="4492303" cy="769441"/>
            <a:chOff x="7355380" y="1182855"/>
            <a:chExt cx="4492303" cy="769441"/>
          </a:xfrm>
        </p:grpSpPr>
        <p:grpSp>
          <p:nvGrpSpPr>
            <p:cNvPr id="16" name="Group 241"/>
            <p:cNvGrpSpPr>
              <a:grpSpLocks noChangeAspect="1"/>
            </p:cNvGrpSpPr>
            <p:nvPr userDrawn="1"/>
          </p:nvGrpSpPr>
          <p:grpSpPr bwMode="auto">
            <a:xfrm>
              <a:off x="7355380" y="1362120"/>
              <a:ext cx="321024" cy="410911"/>
              <a:chOff x="2155" y="0"/>
              <a:chExt cx="375" cy="480"/>
            </a:xfrm>
            <a:solidFill>
              <a:schemeClr val="bg1"/>
            </a:solidFill>
          </p:grpSpPr>
          <p:sp>
            <p:nvSpPr>
              <p:cNvPr id="17" name="Freeform 242"/>
              <p:cNvSpPr>
                <a:spLocks noEditPoints="1"/>
              </p:cNvSpPr>
              <p:nvPr/>
            </p:nvSpPr>
            <p:spPr bwMode="auto">
              <a:xfrm>
                <a:off x="2260" y="105"/>
                <a:ext cx="164" cy="163"/>
              </a:xfrm>
              <a:custGeom>
                <a:avLst/>
                <a:gdLst>
                  <a:gd name="T0" fmla="*/ 401 w 801"/>
                  <a:gd name="T1" fmla="*/ 0 h 800"/>
                  <a:gd name="T2" fmla="*/ 0 w 801"/>
                  <a:gd name="T3" fmla="*/ 400 h 800"/>
                  <a:gd name="T4" fmla="*/ 401 w 801"/>
                  <a:gd name="T5" fmla="*/ 800 h 800"/>
                  <a:gd name="T6" fmla="*/ 801 w 801"/>
                  <a:gd name="T7" fmla="*/ 400 h 800"/>
                  <a:gd name="T8" fmla="*/ 401 w 801"/>
                  <a:gd name="T9" fmla="*/ 0 h 800"/>
                  <a:gd name="T10" fmla="*/ 401 w 801"/>
                  <a:gd name="T11" fmla="*/ 726 h 800"/>
                  <a:gd name="T12" fmla="*/ 74 w 801"/>
                  <a:gd name="T13" fmla="*/ 400 h 800"/>
                  <a:gd name="T14" fmla="*/ 401 w 801"/>
                  <a:gd name="T15" fmla="*/ 74 h 800"/>
                  <a:gd name="T16" fmla="*/ 727 w 801"/>
                  <a:gd name="T17" fmla="*/ 400 h 800"/>
                  <a:gd name="T18" fmla="*/ 401 w 801"/>
                  <a:gd name="T19" fmla="*/ 726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1" h="800">
                    <a:moveTo>
                      <a:pt x="401" y="0"/>
                    </a:moveTo>
                    <a:cubicBezTo>
                      <a:pt x="180" y="0"/>
                      <a:pt x="0" y="179"/>
                      <a:pt x="0" y="400"/>
                    </a:cubicBezTo>
                    <a:cubicBezTo>
                      <a:pt x="0" y="621"/>
                      <a:pt x="180" y="800"/>
                      <a:pt x="401" y="800"/>
                    </a:cubicBezTo>
                    <a:cubicBezTo>
                      <a:pt x="621" y="800"/>
                      <a:pt x="801" y="621"/>
                      <a:pt x="801" y="400"/>
                    </a:cubicBezTo>
                    <a:cubicBezTo>
                      <a:pt x="801" y="179"/>
                      <a:pt x="622" y="0"/>
                      <a:pt x="401" y="0"/>
                    </a:cubicBezTo>
                    <a:close/>
                    <a:moveTo>
                      <a:pt x="401" y="726"/>
                    </a:moveTo>
                    <a:cubicBezTo>
                      <a:pt x="221" y="726"/>
                      <a:pt x="74" y="579"/>
                      <a:pt x="74" y="400"/>
                    </a:cubicBezTo>
                    <a:cubicBezTo>
                      <a:pt x="74" y="221"/>
                      <a:pt x="222" y="74"/>
                      <a:pt x="401" y="74"/>
                    </a:cubicBezTo>
                    <a:cubicBezTo>
                      <a:pt x="580" y="74"/>
                      <a:pt x="727" y="222"/>
                      <a:pt x="727" y="400"/>
                    </a:cubicBezTo>
                    <a:cubicBezTo>
                      <a:pt x="727" y="579"/>
                      <a:pt x="581" y="726"/>
                      <a:pt x="401" y="7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  <p:sp>
            <p:nvSpPr>
              <p:cNvPr id="18" name="Freeform 243"/>
              <p:cNvSpPr>
                <a:spLocks noEditPoints="1"/>
              </p:cNvSpPr>
              <p:nvPr/>
            </p:nvSpPr>
            <p:spPr bwMode="auto">
              <a:xfrm>
                <a:off x="2155" y="0"/>
                <a:ext cx="375" cy="480"/>
              </a:xfrm>
              <a:custGeom>
                <a:avLst/>
                <a:gdLst>
                  <a:gd name="T0" fmla="*/ 432 w 1837"/>
                  <a:gd name="T1" fmla="*/ 1906 h 2357"/>
                  <a:gd name="T2" fmla="*/ 897 w 1837"/>
                  <a:gd name="T3" fmla="*/ 2348 h 2357"/>
                  <a:gd name="T4" fmla="*/ 941 w 1837"/>
                  <a:gd name="T5" fmla="*/ 2348 h 2357"/>
                  <a:gd name="T6" fmla="*/ 1837 w 1837"/>
                  <a:gd name="T7" fmla="*/ 909 h 2357"/>
                  <a:gd name="T8" fmla="*/ 920 w 1837"/>
                  <a:gd name="T9" fmla="*/ 0 h 2357"/>
                  <a:gd name="T10" fmla="*/ 2 w 1837"/>
                  <a:gd name="T11" fmla="*/ 909 h 2357"/>
                  <a:gd name="T12" fmla="*/ 432 w 1837"/>
                  <a:gd name="T13" fmla="*/ 1906 h 2357"/>
                  <a:gd name="T14" fmla="*/ 918 w 1837"/>
                  <a:gd name="T15" fmla="*/ 72 h 2357"/>
                  <a:gd name="T16" fmla="*/ 1762 w 1837"/>
                  <a:gd name="T17" fmla="*/ 908 h 2357"/>
                  <a:gd name="T18" fmla="*/ 1432 w 1837"/>
                  <a:gd name="T19" fmla="*/ 1748 h 2357"/>
                  <a:gd name="T20" fmla="*/ 960 w 1837"/>
                  <a:gd name="T21" fmla="*/ 2234 h 2357"/>
                  <a:gd name="T22" fmla="*/ 918 w 1837"/>
                  <a:gd name="T23" fmla="*/ 2269 h 2357"/>
                  <a:gd name="T24" fmla="*/ 875 w 1837"/>
                  <a:gd name="T25" fmla="*/ 2234 h 2357"/>
                  <a:gd name="T26" fmla="*/ 403 w 1837"/>
                  <a:gd name="T27" fmla="*/ 1748 h 2357"/>
                  <a:gd name="T28" fmla="*/ 73 w 1837"/>
                  <a:gd name="T29" fmla="*/ 906 h 2357"/>
                  <a:gd name="T30" fmla="*/ 918 w 1837"/>
                  <a:gd name="T31" fmla="*/ 72 h 2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7" h="2357">
                    <a:moveTo>
                      <a:pt x="432" y="1906"/>
                    </a:moveTo>
                    <a:cubicBezTo>
                      <a:pt x="657" y="2171"/>
                      <a:pt x="886" y="2341"/>
                      <a:pt x="897" y="2348"/>
                    </a:cubicBezTo>
                    <a:cubicBezTo>
                      <a:pt x="909" y="2357"/>
                      <a:pt x="928" y="2357"/>
                      <a:pt x="941" y="2348"/>
                    </a:cubicBezTo>
                    <a:cubicBezTo>
                      <a:pt x="977" y="2322"/>
                      <a:pt x="1837" y="1686"/>
                      <a:pt x="1837" y="909"/>
                    </a:cubicBezTo>
                    <a:cubicBezTo>
                      <a:pt x="1837" y="409"/>
                      <a:pt x="1425" y="0"/>
                      <a:pt x="920" y="0"/>
                    </a:cubicBezTo>
                    <a:cubicBezTo>
                      <a:pt x="414" y="0"/>
                      <a:pt x="2" y="408"/>
                      <a:pt x="2" y="909"/>
                    </a:cubicBezTo>
                    <a:cubicBezTo>
                      <a:pt x="0" y="1128"/>
                      <a:pt x="76" y="1481"/>
                      <a:pt x="432" y="1906"/>
                    </a:cubicBezTo>
                    <a:close/>
                    <a:moveTo>
                      <a:pt x="918" y="72"/>
                    </a:moveTo>
                    <a:cubicBezTo>
                      <a:pt x="1382" y="72"/>
                      <a:pt x="1762" y="448"/>
                      <a:pt x="1762" y="908"/>
                    </a:cubicBezTo>
                    <a:cubicBezTo>
                      <a:pt x="1762" y="1176"/>
                      <a:pt x="1651" y="1458"/>
                      <a:pt x="1432" y="1748"/>
                    </a:cubicBezTo>
                    <a:cubicBezTo>
                      <a:pt x="1258" y="1978"/>
                      <a:pt x="1062" y="2151"/>
                      <a:pt x="960" y="2234"/>
                    </a:cubicBezTo>
                    <a:cubicBezTo>
                      <a:pt x="918" y="2269"/>
                      <a:pt x="918" y="2269"/>
                      <a:pt x="918" y="2269"/>
                    </a:cubicBezTo>
                    <a:cubicBezTo>
                      <a:pt x="875" y="2234"/>
                      <a:pt x="875" y="2234"/>
                      <a:pt x="875" y="2234"/>
                    </a:cubicBezTo>
                    <a:cubicBezTo>
                      <a:pt x="773" y="2150"/>
                      <a:pt x="577" y="1978"/>
                      <a:pt x="403" y="1748"/>
                    </a:cubicBezTo>
                    <a:cubicBezTo>
                      <a:pt x="184" y="1458"/>
                      <a:pt x="73" y="1176"/>
                      <a:pt x="73" y="906"/>
                    </a:cubicBezTo>
                    <a:cubicBezTo>
                      <a:pt x="74" y="448"/>
                      <a:pt x="453" y="72"/>
                      <a:pt x="918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</p:grpSp>
        <p:sp>
          <p:nvSpPr>
            <p:cNvPr id="19" name="CuadroTexto 18"/>
            <p:cNvSpPr txBox="1"/>
            <p:nvPr userDrawn="1"/>
          </p:nvSpPr>
          <p:spPr>
            <a:xfrm>
              <a:off x="7922465" y="1182855"/>
              <a:ext cx="39252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Barcelona</a:t>
              </a:r>
              <a:endParaRPr lang="es-ES" sz="1400" b="1" dirty="0">
                <a:solidFill>
                  <a:schemeClr val="bg1"/>
                </a:solidFill>
              </a:endParaRPr>
            </a:p>
            <a:p>
              <a:pPr algn="ctr"/>
              <a:r>
                <a:rPr lang="es-ES" sz="1400" dirty="0" err="1">
                  <a:solidFill>
                    <a:schemeClr val="bg1"/>
                  </a:solidFill>
                </a:rPr>
                <a:t>Plaça</a:t>
              </a:r>
              <a:r>
                <a:rPr lang="es-ES" sz="1400" dirty="0">
                  <a:solidFill>
                    <a:schemeClr val="bg1"/>
                  </a:solidFill>
                </a:rPr>
                <a:t> de Catalunya, 21 -</a:t>
              </a:r>
              <a:r>
                <a:rPr lang="es-ES" sz="1400" baseline="0" dirty="0">
                  <a:solidFill>
                    <a:schemeClr val="bg1"/>
                  </a:solidFill>
                </a:rPr>
                <a:t> 2ª </a:t>
              </a:r>
              <a:br>
                <a:rPr lang="es-ES" sz="1400" baseline="0" dirty="0">
                  <a:solidFill>
                    <a:schemeClr val="bg1"/>
                  </a:solidFill>
                </a:rPr>
              </a:br>
              <a:r>
                <a:rPr lang="es-ES" sz="1400" baseline="0" dirty="0">
                  <a:solidFill>
                    <a:schemeClr val="bg1"/>
                  </a:solidFill>
                </a:rPr>
                <a:t>08002, Barcelona</a:t>
              </a:r>
              <a:endParaRPr lang="es-E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upo 26"/>
          <p:cNvGrpSpPr/>
          <p:nvPr userDrawn="1"/>
        </p:nvGrpSpPr>
        <p:grpSpPr>
          <a:xfrm>
            <a:off x="7346754" y="2305842"/>
            <a:ext cx="4491407" cy="984885"/>
            <a:chOff x="7355380" y="2301922"/>
            <a:chExt cx="4491407" cy="984885"/>
          </a:xfrm>
        </p:grpSpPr>
        <p:grpSp>
          <p:nvGrpSpPr>
            <p:cNvPr id="29" name="Group 241"/>
            <p:cNvGrpSpPr>
              <a:grpSpLocks noChangeAspect="1"/>
            </p:cNvGrpSpPr>
            <p:nvPr userDrawn="1"/>
          </p:nvGrpSpPr>
          <p:grpSpPr bwMode="auto">
            <a:xfrm>
              <a:off x="7355380" y="2588909"/>
              <a:ext cx="321024" cy="410911"/>
              <a:chOff x="2155" y="0"/>
              <a:chExt cx="375" cy="480"/>
            </a:xfrm>
            <a:solidFill>
              <a:schemeClr val="bg1"/>
            </a:solidFill>
          </p:grpSpPr>
          <p:sp>
            <p:nvSpPr>
              <p:cNvPr id="30" name="Freeform 242"/>
              <p:cNvSpPr>
                <a:spLocks noEditPoints="1"/>
              </p:cNvSpPr>
              <p:nvPr/>
            </p:nvSpPr>
            <p:spPr bwMode="auto">
              <a:xfrm>
                <a:off x="2260" y="105"/>
                <a:ext cx="164" cy="163"/>
              </a:xfrm>
              <a:custGeom>
                <a:avLst/>
                <a:gdLst>
                  <a:gd name="T0" fmla="*/ 401 w 801"/>
                  <a:gd name="T1" fmla="*/ 0 h 800"/>
                  <a:gd name="T2" fmla="*/ 0 w 801"/>
                  <a:gd name="T3" fmla="*/ 400 h 800"/>
                  <a:gd name="T4" fmla="*/ 401 w 801"/>
                  <a:gd name="T5" fmla="*/ 800 h 800"/>
                  <a:gd name="T6" fmla="*/ 801 w 801"/>
                  <a:gd name="T7" fmla="*/ 400 h 800"/>
                  <a:gd name="T8" fmla="*/ 401 w 801"/>
                  <a:gd name="T9" fmla="*/ 0 h 800"/>
                  <a:gd name="T10" fmla="*/ 401 w 801"/>
                  <a:gd name="T11" fmla="*/ 726 h 800"/>
                  <a:gd name="T12" fmla="*/ 74 w 801"/>
                  <a:gd name="T13" fmla="*/ 400 h 800"/>
                  <a:gd name="T14" fmla="*/ 401 w 801"/>
                  <a:gd name="T15" fmla="*/ 74 h 800"/>
                  <a:gd name="T16" fmla="*/ 727 w 801"/>
                  <a:gd name="T17" fmla="*/ 400 h 800"/>
                  <a:gd name="T18" fmla="*/ 401 w 801"/>
                  <a:gd name="T19" fmla="*/ 726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1" h="800">
                    <a:moveTo>
                      <a:pt x="401" y="0"/>
                    </a:moveTo>
                    <a:cubicBezTo>
                      <a:pt x="180" y="0"/>
                      <a:pt x="0" y="179"/>
                      <a:pt x="0" y="400"/>
                    </a:cubicBezTo>
                    <a:cubicBezTo>
                      <a:pt x="0" y="621"/>
                      <a:pt x="180" y="800"/>
                      <a:pt x="401" y="800"/>
                    </a:cubicBezTo>
                    <a:cubicBezTo>
                      <a:pt x="621" y="800"/>
                      <a:pt x="801" y="621"/>
                      <a:pt x="801" y="400"/>
                    </a:cubicBezTo>
                    <a:cubicBezTo>
                      <a:pt x="801" y="179"/>
                      <a:pt x="622" y="0"/>
                      <a:pt x="401" y="0"/>
                    </a:cubicBezTo>
                    <a:close/>
                    <a:moveTo>
                      <a:pt x="401" y="726"/>
                    </a:moveTo>
                    <a:cubicBezTo>
                      <a:pt x="221" y="726"/>
                      <a:pt x="74" y="579"/>
                      <a:pt x="74" y="400"/>
                    </a:cubicBezTo>
                    <a:cubicBezTo>
                      <a:pt x="74" y="221"/>
                      <a:pt x="222" y="74"/>
                      <a:pt x="401" y="74"/>
                    </a:cubicBezTo>
                    <a:cubicBezTo>
                      <a:pt x="580" y="74"/>
                      <a:pt x="727" y="222"/>
                      <a:pt x="727" y="400"/>
                    </a:cubicBezTo>
                    <a:cubicBezTo>
                      <a:pt x="727" y="579"/>
                      <a:pt x="581" y="726"/>
                      <a:pt x="401" y="7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  <p:sp>
            <p:nvSpPr>
              <p:cNvPr id="31" name="Freeform 243"/>
              <p:cNvSpPr>
                <a:spLocks noEditPoints="1"/>
              </p:cNvSpPr>
              <p:nvPr/>
            </p:nvSpPr>
            <p:spPr bwMode="auto">
              <a:xfrm>
                <a:off x="2155" y="0"/>
                <a:ext cx="375" cy="480"/>
              </a:xfrm>
              <a:custGeom>
                <a:avLst/>
                <a:gdLst>
                  <a:gd name="T0" fmla="*/ 432 w 1837"/>
                  <a:gd name="T1" fmla="*/ 1906 h 2357"/>
                  <a:gd name="T2" fmla="*/ 897 w 1837"/>
                  <a:gd name="T3" fmla="*/ 2348 h 2357"/>
                  <a:gd name="T4" fmla="*/ 941 w 1837"/>
                  <a:gd name="T5" fmla="*/ 2348 h 2357"/>
                  <a:gd name="T6" fmla="*/ 1837 w 1837"/>
                  <a:gd name="T7" fmla="*/ 909 h 2357"/>
                  <a:gd name="T8" fmla="*/ 920 w 1837"/>
                  <a:gd name="T9" fmla="*/ 0 h 2357"/>
                  <a:gd name="T10" fmla="*/ 2 w 1837"/>
                  <a:gd name="T11" fmla="*/ 909 h 2357"/>
                  <a:gd name="T12" fmla="*/ 432 w 1837"/>
                  <a:gd name="T13" fmla="*/ 1906 h 2357"/>
                  <a:gd name="T14" fmla="*/ 918 w 1837"/>
                  <a:gd name="T15" fmla="*/ 72 h 2357"/>
                  <a:gd name="T16" fmla="*/ 1762 w 1837"/>
                  <a:gd name="T17" fmla="*/ 908 h 2357"/>
                  <a:gd name="T18" fmla="*/ 1432 w 1837"/>
                  <a:gd name="T19" fmla="*/ 1748 h 2357"/>
                  <a:gd name="T20" fmla="*/ 960 w 1837"/>
                  <a:gd name="T21" fmla="*/ 2234 h 2357"/>
                  <a:gd name="T22" fmla="*/ 918 w 1837"/>
                  <a:gd name="T23" fmla="*/ 2269 h 2357"/>
                  <a:gd name="T24" fmla="*/ 875 w 1837"/>
                  <a:gd name="T25" fmla="*/ 2234 h 2357"/>
                  <a:gd name="T26" fmla="*/ 403 w 1837"/>
                  <a:gd name="T27" fmla="*/ 1748 h 2357"/>
                  <a:gd name="T28" fmla="*/ 73 w 1837"/>
                  <a:gd name="T29" fmla="*/ 906 h 2357"/>
                  <a:gd name="T30" fmla="*/ 918 w 1837"/>
                  <a:gd name="T31" fmla="*/ 72 h 2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7" h="2357">
                    <a:moveTo>
                      <a:pt x="432" y="1906"/>
                    </a:moveTo>
                    <a:cubicBezTo>
                      <a:pt x="657" y="2171"/>
                      <a:pt x="886" y="2341"/>
                      <a:pt x="897" y="2348"/>
                    </a:cubicBezTo>
                    <a:cubicBezTo>
                      <a:pt x="909" y="2357"/>
                      <a:pt x="928" y="2357"/>
                      <a:pt x="941" y="2348"/>
                    </a:cubicBezTo>
                    <a:cubicBezTo>
                      <a:pt x="977" y="2322"/>
                      <a:pt x="1837" y="1686"/>
                      <a:pt x="1837" y="909"/>
                    </a:cubicBezTo>
                    <a:cubicBezTo>
                      <a:pt x="1837" y="409"/>
                      <a:pt x="1425" y="0"/>
                      <a:pt x="920" y="0"/>
                    </a:cubicBezTo>
                    <a:cubicBezTo>
                      <a:pt x="414" y="0"/>
                      <a:pt x="2" y="408"/>
                      <a:pt x="2" y="909"/>
                    </a:cubicBezTo>
                    <a:cubicBezTo>
                      <a:pt x="0" y="1128"/>
                      <a:pt x="76" y="1481"/>
                      <a:pt x="432" y="1906"/>
                    </a:cubicBezTo>
                    <a:close/>
                    <a:moveTo>
                      <a:pt x="918" y="72"/>
                    </a:moveTo>
                    <a:cubicBezTo>
                      <a:pt x="1382" y="72"/>
                      <a:pt x="1762" y="448"/>
                      <a:pt x="1762" y="908"/>
                    </a:cubicBezTo>
                    <a:cubicBezTo>
                      <a:pt x="1762" y="1176"/>
                      <a:pt x="1651" y="1458"/>
                      <a:pt x="1432" y="1748"/>
                    </a:cubicBezTo>
                    <a:cubicBezTo>
                      <a:pt x="1258" y="1978"/>
                      <a:pt x="1062" y="2151"/>
                      <a:pt x="960" y="2234"/>
                    </a:cubicBezTo>
                    <a:cubicBezTo>
                      <a:pt x="918" y="2269"/>
                      <a:pt x="918" y="2269"/>
                      <a:pt x="918" y="2269"/>
                    </a:cubicBezTo>
                    <a:cubicBezTo>
                      <a:pt x="875" y="2234"/>
                      <a:pt x="875" y="2234"/>
                      <a:pt x="875" y="2234"/>
                    </a:cubicBezTo>
                    <a:cubicBezTo>
                      <a:pt x="773" y="2150"/>
                      <a:pt x="577" y="1978"/>
                      <a:pt x="403" y="1748"/>
                    </a:cubicBezTo>
                    <a:cubicBezTo>
                      <a:pt x="184" y="1458"/>
                      <a:pt x="73" y="1176"/>
                      <a:pt x="73" y="906"/>
                    </a:cubicBezTo>
                    <a:cubicBezTo>
                      <a:pt x="74" y="448"/>
                      <a:pt x="453" y="72"/>
                      <a:pt x="918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</p:grpSp>
        <p:sp>
          <p:nvSpPr>
            <p:cNvPr id="32" name="CuadroTexto 31"/>
            <p:cNvSpPr txBox="1"/>
            <p:nvPr userDrawn="1"/>
          </p:nvSpPr>
          <p:spPr>
            <a:xfrm>
              <a:off x="8018252" y="2301922"/>
              <a:ext cx="3828535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Cádiz</a:t>
              </a:r>
              <a:endParaRPr lang="es-ES" sz="1400" b="1" dirty="0">
                <a:solidFill>
                  <a:schemeClr val="bg1"/>
                </a:solidFill>
              </a:endParaRPr>
            </a:p>
            <a:p>
              <a:pPr algn="ctr"/>
              <a:r>
                <a:rPr lang="es-ES" sz="1400" dirty="0">
                  <a:solidFill>
                    <a:schemeClr val="bg1"/>
                  </a:solidFill>
                </a:rPr>
                <a:t>Edificio Jerez Parque Empresarial, </a:t>
              </a:r>
              <a:br>
                <a:rPr lang="es-ES" sz="1400" dirty="0">
                  <a:solidFill>
                    <a:schemeClr val="bg1"/>
                  </a:solidFill>
                </a:rPr>
              </a:br>
              <a:r>
                <a:rPr lang="es-ES" sz="1400" dirty="0">
                  <a:solidFill>
                    <a:schemeClr val="bg1"/>
                  </a:solidFill>
                </a:rPr>
                <a:t>Calle del Desarrollo 2; oficina 12, </a:t>
              </a:r>
              <a:br>
                <a:rPr lang="es-ES" sz="1400" dirty="0">
                  <a:solidFill>
                    <a:schemeClr val="bg1"/>
                  </a:solidFill>
                </a:rPr>
              </a:br>
              <a:r>
                <a:rPr lang="es-ES" sz="1400" dirty="0">
                  <a:solidFill>
                    <a:schemeClr val="bg1"/>
                  </a:solidFill>
                </a:rPr>
                <a:t>planta 1, 11047,</a:t>
              </a:r>
              <a:r>
                <a:rPr lang="es-ES" sz="1400" baseline="0" dirty="0">
                  <a:solidFill>
                    <a:schemeClr val="bg1"/>
                  </a:solidFill>
                </a:rPr>
                <a:t> </a:t>
              </a:r>
              <a:r>
                <a:rPr lang="es-ES" sz="1400" dirty="0">
                  <a:solidFill>
                    <a:schemeClr val="bg1"/>
                  </a:solidFill>
                </a:rPr>
                <a:t>Jerez de la Frontera, Cádiz </a:t>
              </a:r>
            </a:p>
          </p:txBody>
        </p:sp>
      </p:grpSp>
      <p:sp>
        <p:nvSpPr>
          <p:cNvPr id="36" name="CuadroTexto 35"/>
          <p:cNvSpPr txBox="1"/>
          <p:nvPr userDrawn="1"/>
        </p:nvSpPr>
        <p:spPr>
          <a:xfrm>
            <a:off x="8104517" y="3558473"/>
            <a:ext cx="376815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</a:rPr>
              <a:t>Zaragoza</a:t>
            </a:r>
            <a:endParaRPr lang="es-ES" sz="1400" b="1" dirty="0">
              <a:solidFill>
                <a:schemeClr val="bg1"/>
              </a:solidFill>
            </a:endParaRPr>
          </a:p>
          <a:p>
            <a:pPr algn="ctr"/>
            <a:r>
              <a:rPr lang="es-ES" sz="1400" dirty="0">
                <a:solidFill>
                  <a:schemeClr val="bg1"/>
                </a:solidFill>
              </a:rPr>
              <a:t>Centro Tecnológico</a:t>
            </a:r>
            <a:r>
              <a:rPr lang="es-ES" sz="1400" baseline="0" dirty="0">
                <a:solidFill>
                  <a:schemeClr val="bg1"/>
                </a:solidFill>
              </a:rPr>
              <a:t> TIC XXI C/Bari, 57</a:t>
            </a:r>
          </a:p>
          <a:p>
            <a:pPr algn="ctr"/>
            <a:r>
              <a:rPr lang="es-ES" sz="1400" baseline="0" dirty="0">
                <a:solidFill>
                  <a:schemeClr val="bg1"/>
                </a:solidFill>
              </a:rPr>
              <a:t> Plataforma Logística (PLA-ZA),</a:t>
            </a:r>
            <a:br>
              <a:rPr lang="es-ES" sz="1400" baseline="0" dirty="0">
                <a:solidFill>
                  <a:schemeClr val="bg1"/>
                </a:solidFill>
              </a:rPr>
            </a:br>
            <a:r>
              <a:rPr lang="es-ES" sz="1400" baseline="0" dirty="0">
                <a:solidFill>
                  <a:schemeClr val="bg1"/>
                </a:solidFill>
              </a:rPr>
              <a:t> 50197, Zaragoza</a:t>
            </a:r>
            <a:endParaRPr lang="es-ES" sz="1400" dirty="0">
              <a:solidFill>
                <a:schemeClr val="bg1"/>
              </a:solidFill>
            </a:endParaRPr>
          </a:p>
        </p:txBody>
      </p:sp>
      <p:grpSp>
        <p:nvGrpSpPr>
          <p:cNvPr id="28" name="Grupo 27"/>
          <p:cNvGrpSpPr/>
          <p:nvPr userDrawn="1"/>
        </p:nvGrpSpPr>
        <p:grpSpPr>
          <a:xfrm>
            <a:off x="7355380" y="4808668"/>
            <a:ext cx="4492303" cy="769441"/>
            <a:chOff x="7355380" y="4862384"/>
            <a:chExt cx="4492303" cy="769441"/>
          </a:xfrm>
        </p:grpSpPr>
        <p:grpSp>
          <p:nvGrpSpPr>
            <p:cNvPr id="37" name="Group 241"/>
            <p:cNvGrpSpPr>
              <a:grpSpLocks noChangeAspect="1"/>
            </p:cNvGrpSpPr>
            <p:nvPr userDrawn="1"/>
          </p:nvGrpSpPr>
          <p:grpSpPr bwMode="auto">
            <a:xfrm>
              <a:off x="7355380" y="5041944"/>
              <a:ext cx="321024" cy="410911"/>
              <a:chOff x="2155" y="-17"/>
              <a:chExt cx="375" cy="480"/>
            </a:xfrm>
            <a:solidFill>
              <a:schemeClr val="bg1"/>
            </a:solidFill>
          </p:grpSpPr>
          <p:sp>
            <p:nvSpPr>
              <p:cNvPr id="38" name="Freeform 242"/>
              <p:cNvSpPr>
                <a:spLocks noEditPoints="1"/>
              </p:cNvSpPr>
              <p:nvPr/>
            </p:nvSpPr>
            <p:spPr bwMode="auto">
              <a:xfrm>
                <a:off x="2260" y="105"/>
                <a:ext cx="164" cy="163"/>
              </a:xfrm>
              <a:custGeom>
                <a:avLst/>
                <a:gdLst>
                  <a:gd name="T0" fmla="*/ 401 w 801"/>
                  <a:gd name="T1" fmla="*/ 0 h 800"/>
                  <a:gd name="T2" fmla="*/ 0 w 801"/>
                  <a:gd name="T3" fmla="*/ 400 h 800"/>
                  <a:gd name="T4" fmla="*/ 401 w 801"/>
                  <a:gd name="T5" fmla="*/ 800 h 800"/>
                  <a:gd name="T6" fmla="*/ 801 w 801"/>
                  <a:gd name="T7" fmla="*/ 400 h 800"/>
                  <a:gd name="T8" fmla="*/ 401 w 801"/>
                  <a:gd name="T9" fmla="*/ 0 h 800"/>
                  <a:gd name="T10" fmla="*/ 401 w 801"/>
                  <a:gd name="T11" fmla="*/ 726 h 800"/>
                  <a:gd name="T12" fmla="*/ 74 w 801"/>
                  <a:gd name="T13" fmla="*/ 400 h 800"/>
                  <a:gd name="T14" fmla="*/ 401 w 801"/>
                  <a:gd name="T15" fmla="*/ 74 h 800"/>
                  <a:gd name="T16" fmla="*/ 727 w 801"/>
                  <a:gd name="T17" fmla="*/ 400 h 800"/>
                  <a:gd name="T18" fmla="*/ 401 w 801"/>
                  <a:gd name="T19" fmla="*/ 726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1" h="800">
                    <a:moveTo>
                      <a:pt x="401" y="0"/>
                    </a:moveTo>
                    <a:cubicBezTo>
                      <a:pt x="180" y="0"/>
                      <a:pt x="0" y="179"/>
                      <a:pt x="0" y="400"/>
                    </a:cubicBezTo>
                    <a:cubicBezTo>
                      <a:pt x="0" y="621"/>
                      <a:pt x="180" y="800"/>
                      <a:pt x="401" y="800"/>
                    </a:cubicBezTo>
                    <a:cubicBezTo>
                      <a:pt x="621" y="800"/>
                      <a:pt x="801" y="621"/>
                      <a:pt x="801" y="400"/>
                    </a:cubicBezTo>
                    <a:cubicBezTo>
                      <a:pt x="801" y="179"/>
                      <a:pt x="622" y="0"/>
                      <a:pt x="401" y="0"/>
                    </a:cubicBezTo>
                    <a:close/>
                    <a:moveTo>
                      <a:pt x="401" y="726"/>
                    </a:moveTo>
                    <a:cubicBezTo>
                      <a:pt x="221" y="726"/>
                      <a:pt x="74" y="579"/>
                      <a:pt x="74" y="400"/>
                    </a:cubicBezTo>
                    <a:cubicBezTo>
                      <a:pt x="74" y="221"/>
                      <a:pt x="222" y="74"/>
                      <a:pt x="401" y="74"/>
                    </a:cubicBezTo>
                    <a:cubicBezTo>
                      <a:pt x="580" y="74"/>
                      <a:pt x="727" y="222"/>
                      <a:pt x="727" y="400"/>
                    </a:cubicBezTo>
                    <a:cubicBezTo>
                      <a:pt x="727" y="579"/>
                      <a:pt x="581" y="726"/>
                      <a:pt x="401" y="7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  <p:sp>
            <p:nvSpPr>
              <p:cNvPr id="39" name="Freeform 243"/>
              <p:cNvSpPr>
                <a:spLocks noEditPoints="1"/>
              </p:cNvSpPr>
              <p:nvPr/>
            </p:nvSpPr>
            <p:spPr bwMode="auto">
              <a:xfrm>
                <a:off x="2155" y="-17"/>
                <a:ext cx="375" cy="480"/>
              </a:xfrm>
              <a:custGeom>
                <a:avLst/>
                <a:gdLst>
                  <a:gd name="T0" fmla="*/ 432 w 1837"/>
                  <a:gd name="T1" fmla="*/ 1906 h 2357"/>
                  <a:gd name="T2" fmla="*/ 897 w 1837"/>
                  <a:gd name="T3" fmla="*/ 2348 h 2357"/>
                  <a:gd name="T4" fmla="*/ 941 w 1837"/>
                  <a:gd name="T5" fmla="*/ 2348 h 2357"/>
                  <a:gd name="T6" fmla="*/ 1837 w 1837"/>
                  <a:gd name="T7" fmla="*/ 909 h 2357"/>
                  <a:gd name="T8" fmla="*/ 920 w 1837"/>
                  <a:gd name="T9" fmla="*/ 0 h 2357"/>
                  <a:gd name="T10" fmla="*/ 2 w 1837"/>
                  <a:gd name="T11" fmla="*/ 909 h 2357"/>
                  <a:gd name="T12" fmla="*/ 432 w 1837"/>
                  <a:gd name="T13" fmla="*/ 1906 h 2357"/>
                  <a:gd name="T14" fmla="*/ 918 w 1837"/>
                  <a:gd name="T15" fmla="*/ 72 h 2357"/>
                  <a:gd name="T16" fmla="*/ 1762 w 1837"/>
                  <a:gd name="T17" fmla="*/ 908 h 2357"/>
                  <a:gd name="T18" fmla="*/ 1432 w 1837"/>
                  <a:gd name="T19" fmla="*/ 1748 h 2357"/>
                  <a:gd name="T20" fmla="*/ 960 w 1837"/>
                  <a:gd name="T21" fmla="*/ 2234 h 2357"/>
                  <a:gd name="T22" fmla="*/ 918 w 1837"/>
                  <a:gd name="T23" fmla="*/ 2269 h 2357"/>
                  <a:gd name="T24" fmla="*/ 875 w 1837"/>
                  <a:gd name="T25" fmla="*/ 2234 h 2357"/>
                  <a:gd name="T26" fmla="*/ 403 w 1837"/>
                  <a:gd name="T27" fmla="*/ 1748 h 2357"/>
                  <a:gd name="T28" fmla="*/ 73 w 1837"/>
                  <a:gd name="T29" fmla="*/ 906 h 2357"/>
                  <a:gd name="T30" fmla="*/ 918 w 1837"/>
                  <a:gd name="T31" fmla="*/ 72 h 2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7" h="2357">
                    <a:moveTo>
                      <a:pt x="432" y="1906"/>
                    </a:moveTo>
                    <a:cubicBezTo>
                      <a:pt x="657" y="2171"/>
                      <a:pt x="886" y="2341"/>
                      <a:pt x="897" y="2348"/>
                    </a:cubicBezTo>
                    <a:cubicBezTo>
                      <a:pt x="909" y="2357"/>
                      <a:pt x="928" y="2357"/>
                      <a:pt x="941" y="2348"/>
                    </a:cubicBezTo>
                    <a:cubicBezTo>
                      <a:pt x="977" y="2322"/>
                      <a:pt x="1837" y="1686"/>
                      <a:pt x="1837" y="909"/>
                    </a:cubicBezTo>
                    <a:cubicBezTo>
                      <a:pt x="1837" y="409"/>
                      <a:pt x="1425" y="0"/>
                      <a:pt x="920" y="0"/>
                    </a:cubicBezTo>
                    <a:cubicBezTo>
                      <a:pt x="414" y="0"/>
                      <a:pt x="2" y="408"/>
                      <a:pt x="2" y="909"/>
                    </a:cubicBezTo>
                    <a:cubicBezTo>
                      <a:pt x="0" y="1128"/>
                      <a:pt x="76" y="1481"/>
                      <a:pt x="432" y="1906"/>
                    </a:cubicBezTo>
                    <a:close/>
                    <a:moveTo>
                      <a:pt x="918" y="72"/>
                    </a:moveTo>
                    <a:cubicBezTo>
                      <a:pt x="1382" y="72"/>
                      <a:pt x="1762" y="448"/>
                      <a:pt x="1762" y="908"/>
                    </a:cubicBezTo>
                    <a:cubicBezTo>
                      <a:pt x="1762" y="1176"/>
                      <a:pt x="1651" y="1458"/>
                      <a:pt x="1432" y="1748"/>
                    </a:cubicBezTo>
                    <a:cubicBezTo>
                      <a:pt x="1258" y="1978"/>
                      <a:pt x="1062" y="2151"/>
                      <a:pt x="960" y="2234"/>
                    </a:cubicBezTo>
                    <a:cubicBezTo>
                      <a:pt x="918" y="2269"/>
                      <a:pt x="918" y="2269"/>
                      <a:pt x="918" y="2269"/>
                    </a:cubicBezTo>
                    <a:cubicBezTo>
                      <a:pt x="875" y="2234"/>
                      <a:pt x="875" y="2234"/>
                      <a:pt x="875" y="2234"/>
                    </a:cubicBezTo>
                    <a:cubicBezTo>
                      <a:pt x="773" y="2150"/>
                      <a:pt x="577" y="1978"/>
                      <a:pt x="403" y="1748"/>
                    </a:cubicBezTo>
                    <a:cubicBezTo>
                      <a:pt x="184" y="1458"/>
                      <a:pt x="73" y="1176"/>
                      <a:pt x="73" y="906"/>
                    </a:cubicBezTo>
                    <a:cubicBezTo>
                      <a:pt x="74" y="448"/>
                      <a:pt x="453" y="72"/>
                      <a:pt x="918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</p:grpSp>
        <p:sp>
          <p:nvSpPr>
            <p:cNvPr id="40" name="CuadroTexto 39"/>
            <p:cNvSpPr txBox="1"/>
            <p:nvPr userDrawn="1"/>
          </p:nvSpPr>
          <p:spPr>
            <a:xfrm>
              <a:off x="8208929" y="4862384"/>
              <a:ext cx="36387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A Coruña</a:t>
              </a:r>
              <a:endParaRPr lang="es-ES" sz="1400" b="1" dirty="0">
                <a:solidFill>
                  <a:schemeClr val="bg1"/>
                </a:solidFill>
              </a:endParaRPr>
            </a:p>
            <a:p>
              <a:pPr algn="ctr"/>
              <a:r>
                <a:rPr lang="es-ES" sz="1400" dirty="0">
                  <a:solidFill>
                    <a:schemeClr val="bg1"/>
                  </a:solidFill>
                </a:rPr>
                <a:t>Edificio </a:t>
              </a:r>
              <a:r>
                <a:rPr lang="es-ES" sz="1400" dirty="0" err="1">
                  <a:solidFill>
                    <a:schemeClr val="bg1"/>
                  </a:solidFill>
                </a:rPr>
                <a:t>Mans</a:t>
              </a:r>
              <a:r>
                <a:rPr lang="es-ES" sz="1400" dirty="0">
                  <a:solidFill>
                    <a:schemeClr val="bg1"/>
                  </a:solidFill>
                </a:rPr>
                <a:t>, Polígono de </a:t>
              </a:r>
              <a:r>
                <a:rPr lang="es-ES" sz="1400" dirty="0" err="1">
                  <a:solidFill>
                    <a:schemeClr val="bg1"/>
                  </a:solidFill>
                </a:rPr>
                <a:t>Pocomaco</a:t>
              </a:r>
              <a:r>
                <a:rPr lang="es-ES" sz="1400" dirty="0">
                  <a:solidFill>
                    <a:schemeClr val="bg1"/>
                  </a:solidFill>
                </a:rPr>
                <a:t>, </a:t>
              </a:r>
              <a:br>
                <a:rPr lang="es-ES" sz="1400" dirty="0">
                  <a:solidFill>
                    <a:schemeClr val="bg1"/>
                  </a:solidFill>
                </a:rPr>
              </a:br>
              <a:r>
                <a:rPr lang="es-ES" sz="1400" dirty="0">
                  <a:solidFill>
                    <a:schemeClr val="bg1"/>
                  </a:solidFill>
                </a:rPr>
                <a:t>parcela</a:t>
              </a:r>
              <a:r>
                <a:rPr lang="es-ES" sz="1400" baseline="0" dirty="0">
                  <a:solidFill>
                    <a:schemeClr val="bg1"/>
                  </a:solidFill>
                </a:rPr>
                <a:t> D22, 15190 A Coruña</a:t>
              </a:r>
              <a:endParaRPr lang="es-E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CuadroTexto 40"/>
          <p:cNvSpPr txBox="1"/>
          <p:nvPr userDrawn="1"/>
        </p:nvSpPr>
        <p:spPr>
          <a:xfrm>
            <a:off x="1567822" y="4045346"/>
            <a:ext cx="2926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902 888 902</a:t>
            </a:r>
          </a:p>
        </p:txBody>
      </p:sp>
      <p:sp>
        <p:nvSpPr>
          <p:cNvPr id="24" name="Marcador de texto 2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977586" y="2266359"/>
            <a:ext cx="4106863" cy="1041906"/>
          </a:xfrm>
        </p:spPr>
        <p:txBody>
          <a:bodyPr>
            <a:normAutofit/>
          </a:bodyPr>
          <a:lstStyle>
            <a:lvl1pPr marL="0" indent="0" algn="ctr">
              <a:buNone/>
              <a:defRPr sz="7200" b="1"/>
            </a:lvl1pPr>
          </a:lstStyle>
          <a:p>
            <a:pPr lvl="0"/>
            <a:r>
              <a:rPr lang="es-ES" dirty="0"/>
              <a:t>GRACIAS</a:t>
            </a:r>
          </a:p>
        </p:txBody>
      </p:sp>
      <p:grpSp>
        <p:nvGrpSpPr>
          <p:cNvPr id="43" name="Group 241"/>
          <p:cNvGrpSpPr>
            <a:grpSpLocks noChangeAspect="1"/>
          </p:cNvGrpSpPr>
          <p:nvPr userDrawn="1"/>
        </p:nvGrpSpPr>
        <p:grpSpPr bwMode="auto">
          <a:xfrm>
            <a:off x="7361609" y="6046174"/>
            <a:ext cx="321024" cy="410911"/>
            <a:chOff x="2155" y="0"/>
            <a:chExt cx="375" cy="480"/>
          </a:xfrm>
          <a:solidFill>
            <a:schemeClr val="bg1"/>
          </a:solidFill>
        </p:grpSpPr>
        <p:sp>
          <p:nvSpPr>
            <p:cNvPr id="45" name="Freeform 242"/>
            <p:cNvSpPr>
              <a:spLocks noEditPoints="1"/>
            </p:cNvSpPr>
            <p:nvPr/>
          </p:nvSpPr>
          <p:spPr bwMode="auto">
            <a:xfrm>
              <a:off x="2260" y="105"/>
              <a:ext cx="164" cy="163"/>
            </a:xfrm>
            <a:custGeom>
              <a:avLst/>
              <a:gdLst>
                <a:gd name="T0" fmla="*/ 401 w 801"/>
                <a:gd name="T1" fmla="*/ 0 h 800"/>
                <a:gd name="T2" fmla="*/ 0 w 801"/>
                <a:gd name="T3" fmla="*/ 400 h 800"/>
                <a:gd name="T4" fmla="*/ 401 w 801"/>
                <a:gd name="T5" fmla="*/ 800 h 800"/>
                <a:gd name="T6" fmla="*/ 801 w 801"/>
                <a:gd name="T7" fmla="*/ 400 h 800"/>
                <a:gd name="T8" fmla="*/ 401 w 801"/>
                <a:gd name="T9" fmla="*/ 0 h 800"/>
                <a:gd name="T10" fmla="*/ 401 w 801"/>
                <a:gd name="T11" fmla="*/ 726 h 800"/>
                <a:gd name="T12" fmla="*/ 74 w 801"/>
                <a:gd name="T13" fmla="*/ 400 h 800"/>
                <a:gd name="T14" fmla="*/ 401 w 801"/>
                <a:gd name="T15" fmla="*/ 74 h 800"/>
                <a:gd name="T16" fmla="*/ 727 w 801"/>
                <a:gd name="T17" fmla="*/ 400 h 800"/>
                <a:gd name="T18" fmla="*/ 401 w 801"/>
                <a:gd name="T19" fmla="*/ 726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1" h="800">
                  <a:moveTo>
                    <a:pt x="401" y="0"/>
                  </a:moveTo>
                  <a:cubicBezTo>
                    <a:pt x="180" y="0"/>
                    <a:pt x="0" y="179"/>
                    <a:pt x="0" y="400"/>
                  </a:cubicBezTo>
                  <a:cubicBezTo>
                    <a:pt x="0" y="621"/>
                    <a:pt x="180" y="800"/>
                    <a:pt x="401" y="800"/>
                  </a:cubicBezTo>
                  <a:cubicBezTo>
                    <a:pt x="621" y="800"/>
                    <a:pt x="801" y="621"/>
                    <a:pt x="801" y="400"/>
                  </a:cubicBezTo>
                  <a:cubicBezTo>
                    <a:pt x="801" y="179"/>
                    <a:pt x="622" y="0"/>
                    <a:pt x="401" y="0"/>
                  </a:cubicBezTo>
                  <a:close/>
                  <a:moveTo>
                    <a:pt x="401" y="726"/>
                  </a:moveTo>
                  <a:cubicBezTo>
                    <a:pt x="221" y="726"/>
                    <a:pt x="74" y="579"/>
                    <a:pt x="74" y="400"/>
                  </a:cubicBezTo>
                  <a:cubicBezTo>
                    <a:pt x="74" y="221"/>
                    <a:pt x="222" y="74"/>
                    <a:pt x="401" y="74"/>
                  </a:cubicBezTo>
                  <a:cubicBezTo>
                    <a:pt x="580" y="74"/>
                    <a:pt x="727" y="222"/>
                    <a:pt x="727" y="400"/>
                  </a:cubicBezTo>
                  <a:cubicBezTo>
                    <a:pt x="727" y="579"/>
                    <a:pt x="581" y="726"/>
                    <a:pt x="401" y="7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" name="Freeform 243"/>
            <p:cNvSpPr>
              <a:spLocks noEditPoints="1"/>
            </p:cNvSpPr>
            <p:nvPr/>
          </p:nvSpPr>
          <p:spPr bwMode="auto">
            <a:xfrm>
              <a:off x="2155" y="0"/>
              <a:ext cx="375" cy="480"/>
            </a:xfrm>
            <a:custGeom>
              <a:avLst/>
              <a:gdLst>
                <a:gd name="T0" fmla="*/ 432 w 1837"/>
                <a:gd name="T1" fmla="*/ 1906 h 2357"/>
                <a:gd name="T2" fmla="*/ 897 w 1837"/>
                <a:gd name="T3" fmla="*/ 2348 h 2357"/>
                <a:gd name="T4" fmla="*/ 941 w 1837"/>
                <a:gd name="T5" fmla="*/ 2348 h 2357"/>
                <a:gd name="T6" fmla="*/ 1837 w 1837"/>
                <a:gd name="T7" fmla="*/ 909 h 2357"/>
                <a:gd name="T8" fmla="*/ 920 w 1837"/>
                <a:gd name="T9" fmla="*/ 0 h 2357"/>
                <a:gd name="T10" fmla="*/ 2 w 1837"/>
                <a:gd name="T11" fmla="*/ 909 h 2357"/>
                <a:gd name="T12" fmla="*/ 432 w 1837"/>
                <a:gd name="T13" fmla="*/ 1906 h 2357"/>
                <a:gd name="T14" fmla="*/ 918 w 1837"/>
                <a:gd name="T15" fmla="*/ 72 h 2357"/>
                <a:gd name="T16" fmla="*/ 1762 w 1837"/>
                <a:gd name="T17" fmla="*/ 908 h 2357"/>
                <a:gd name="T18" fmla="*/ 1432 w 1837"/>
                <a:gd name="T19" fmla="*/ 1748 h 2357"/>
                <a:gd name="T20" fmla="*/ 960 w 1837"/>
                <a:gd name="T21" fmla="*/ 2234 h 2357"/>
                <a:gd name="T22" fmla="*/ 918 w 1837"/>
                <a:gd name="T23" fmla="*/ 2269 h 2357"/>
                <a:gd name="T24" fmla="*/ 875 w 1837"/>
                <a:gd name="T25" fmla="*/ 2234 h 2357"/>
                <a:gd name="T26" fmla="*/ 403 w 1837"/>
                <a:gd name="T27" fmla="*/ 1748 h 2357"/>
                <a:gd name="T28" fmla="*/ 73 w 1837"/>
                <a:gd name="T29" fmla="*/ 906 h 2357"/>
                <a:gd name="T30" fmla="*/ 918 w 1837"/>
                <a:gd name="T31" fmla="*/ 72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7" h="2357">
                  <a:moveTo>
                    <a:pt x="432" y="1906"/>
                  </a:moveTo>
                  <a:cubicBezTo>
                    <a:pt x="657" y="2171"/>
                    <a:pt x="886" y="2341"/>
                    <a:pt x="897" y="2348"/>
                  </a:cubicBezTo>
                  <a:cubicBezTo>
                    <a:pt x="909" y="2357"/>
                    <a:pt x="928" y="2357"/>
                    <a:pt x="941" y="2348"/>
                  </a:cubicBezTo>
                  <a:cubicBezTo>
                    <a:pt x="977" y="2322"/>
                    <a:pt x="1837" y="1686"/>
                    <a:pt x="1837" y="909"/>
                  </a:cubicBezTo>
                  <a:cubicBezTo>
                    <a:pt x="1837" y="409"/>
                    <a:pt x="1425" y="0"/>
                    <a:pt x="920" y="0"/>
                  </a:cubicBezTo>
                  <a:cubicBezTo>
                    <a:pt x="414" y="0"/>
                    <a:pt x="2" y="408"/>
                    <a:pt x="2" y="909"/>
                  </a:cubicBezTo>
                  <a:cubicBezTo>
                    <a:pt x="0" y="1128"/>
                    <a:pt x="76" y="1481"/>
                    <a:pt x="432" y="1906"/>
                  </a:cubicBezTo>
                  <a:close/>
                  <a:moveTo>
                    <a:pt x="918" y="72"/>
                  </a:moveTo>
                  <a:cubicBezTo>
                    <a:pt x="1382" y="72"/>
                    <a:pt x="1762" y="448"/>
                    <a:pt x="1762" y="908"/>
                  </a:cubicBezTo>
                  <a:cubicBezTo>
                    <a:pt x="1762" y="1176"/>
                    <a:pt x="1651" y="1458"/>
                    <a:pt x="1432" y="1748"/>
                  </a:cubicBezTo>
                  <a:cubicBezTo>
                    <a:pt x="1258" y="1978"/>
                    <a:pt x="1062" y="2151"/>
                    <a:pt x="960" y="2234"/>
                  </a:cubicBezTo>
                  <a:cubicBezTo>
                    <a:pt x="918" y="2269"/>
                    <a:pt x="918" y="2269"/>
                    <a:pt x="918" y="2269"/>
                  </a:cubicBezTo>
                  <a:cubicBezTo>
                    <a:pt x="875" y="2234"/>
                    <a:pt x="875" y="2234"/>
                    <a:pt x="875" y="2234"/>
                  </a:cubicBezTo>
                  <a:cubicBezTo>
                    <a:pt x="773" y="2150"/>
                    <a:pt x="577" y="1978"/>
                    <a:pt x="403" y="1748"/>
                  </a:cubicBezTo>
                  <a:cubicBezTo>
                    <a:pt x="184" y="1458"/>
                    <a:pt x="73" y="1176"/>
                    <a:pt x="73" y="906"/>
                  </a:cubicBezTo>
                  <a:cubicBezTo>
                    <a:pt x="74" y="448"/>
                    <a:pt x="453" y="72"/>
                    <a:pt x="918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sp>
        <p:nvSpPr>
          <p:cNvPr id="44" name="CuadroTexto 43"/>
          <p:cNvSpPr txBox="1"/>
          <p:nvPr userDrawn="1"/>
        </p:nvSpPr>
        <p:spPr>
          <a:xfrm>
            <a:off x="8440315" y="5866908"/>
            <a:ext cx="33978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</a:rPr>
              <a:t>Palma de Mallorca</a:t>
            </a:r>
            <a:endParaRPr lang="es-ES" sz="1400" b="1" dirty="0">
              <a:solidFill>
                <a:schemeClr val="bg1"/>
              </a:solidFill>
            </a:endParaRPr>
          </a:p>
          <a:p>
            <a:pPr algn="ctr"/>
            <a:r>
              <a:rPr lang="es-ES" sz="1400" dirty="0" err="1">
                <a:solidFill>
                  <a:schemeClr val="bg1"/>
                </a:solidFill>
              </a:rPr>
              <a:t>Regus</a:t>
            </a:r>
            <a:r>
              <a:rPr lang="es-ES" sz="1400" dirty="0">
                <a:solidFill>
                  <a:schemeClr val="bg1"/>
                </a:solidFill>
              </a:rPr>
              <a:t> Palma, </a:t>
            </a:r>
            <a:r>
              <a:rPr lang="es-ES" sz="1400" dirty="0" err="1">
                <a:solidFill>
                  <a:schemeClr val="bg1"/>
                </a:solidFill>
              </a:rPr>
              <a:t>Gremi</a:t>
            </a:r>
            <a:r>
              <a:rPr lang="es-ES" sz="1400" dirty="0">
                <a:solidFill>
                  <a:schemeClr val="bg1"/>
                </a:solidFill>
              </a:rPr>
              <a:t> de </a:t>
            </a:r>
            <a:r>
              <a:rPr lang="es-ES" sz="1400" dirty="0" err="1">
                <a:solidFill>
                  <a:schemeClr val="bg1"/>
                </a:solidFill>
              </a:rPr>
              <a:t>Sabaters</a:t>
            </a:r>
            <a:r>
              <a:rPr lang="es-ES" sz="1400" dirty="0">
                <a:solidFill>
                  <a:schemeClr val="bg1"/>
                </a:solidFill>
              </a:rPr>
              <a:t>,</a:t>
            </a:r>
            <a:r>
              <a:rPr lang="es-ES" sz="1400" baseline="0" dirty="0">
                <a:solidFill>
                  <a:schemeClr val="bg1"/>
                </a:solidFill>
              </a:rPr>
              <a:t> 21</a:t>
            </a:r>
            <a:r>
              <a:rPr lang="es-ES" sz="1400" dirty="0">
                <a:solidFill>
                  <a:schemeClr val="bg1"/>
                </a:solidFill>
              </a:rPr>
              <a:t>, </a:t>
            </a:r>
            <a:br>
              <a:rPr lang="es-ES" sz="1400" dirty="0">
                <a:solidFill>
                  <a:schemeClr val="bg1"/>
                </a:solidFill>
              </a:rPr>
            </a:br>
            <a:r>
              <a:rPr lang="es-ES" sz="1400" dirty="0">
                <a:solidFill>
                  <a:schemeClr val="bg1"/>
                </a:solidFill>
              </a:rPr>
              <a:t>Polígono</a:t>
            </a:r>
            <a:r>
              <a:rPr lang="es-ES" sz="1400" baseline="0" dirty="0">
                <a:solidFill>
                  <a:schemeClr val="bg1"/>
                </a:solidFill>
              </a:rPr>
              <a:t> de Son Castello 07009 Palma</a:t>
            </a:r>
            <a:endParaRPr lang="es-ES" sz="1400" dirty="0">
              <a:solidFill>
                <a:schemeClr val="bg1"/>
              </a:solidFill>
            </a:endParaRPr>
          </a:p>
        </p:txBody>
      </p:sp>
      <p:grpSp>
        <p:nvGrpSpPr>
          <p:cNvPr id="49" name="Group 241"/>
          <p:cNvGrpSpPr>
            <a:grpSpLocks noChangeAspect="1"/>
          </p:cNvGrpSpPr>
          <p:nvPr userDrawn="1"/>
        </p:nvGrpSpPr>
        <p:grpSpPr bwMode="auto">
          <a:xfrm>
            <a:off x="7361609" y="3845460"/>
            <a:ext cx="321024" cy="410911"/>
            <a:chOff x="2155" y="0"/>
            <a:chExt cx="375" cy="480"/>
          </a:xfrm>
          <a:solidFill>
            <a:schemeClr val="bg1"/>
          </a:solidFill>
        </p:grpSpPr>
        <p:sp>
          <p:nvSpPr>
            <p:cNvPr id="50" name="Freeform 242"/>
            <p:cNvSpPr>
              <a:spLocks noEditPoints="1"/>
            </p:cNvSpPr>
            <p:nvPr/>
          </p:nvSpPr>
          <p:spPr bwMode="auto">
            <a:xfrm>
              <a:off x="2260" y="105"/>
              <a:ext cx="164" cy="163"/>
            </a:xfrm>
            <a:custGeom>
              <a:avLst/>
              <a:gdLst>
                <a:gd name="T0" fmla="*/ 401 w 801"/>
                <a:gd name="T1" fmla="*/ 0 h 800"/>
                <a:gd name="T2" fmla="*/ 0 w 801"/>
                <a:gd name="T3" fmla="*/ 400 h 800"/>
                <a:gd name="T4" fmla="*/ 401 w 801"/>
                <a:gd name="T5" fmla="*/ 800 h 800"/>
                <a:gd name="T6" fmla="*/ 801 w 801"/>
                <a:gd name="T7" fmla="*/ 400 h 800"/>
                <a:gd name="T8" fmla="*/ 401 w 801"/>
                <a:gd name="T9" fmla="*/ 0 h 800"/>
                <a:gd name="T10" fmla="*/ 401 w 801"/>
                <a:gd name="T11" fmla="*/ 726 h 800"/>
                <a:gd name="T12" fmla="*/ 74 w 801"/>
                <a:gd name="T13" fmla="*/ 400 h 800"/>
                <a:gd name="T14" fmla="*/ 401 w 801"/>
                <a:gd name="T15" fmla="*/ 74 h 800"/>
                <a:gd name="T16" fmla="*/ 727 w 801"/>
                <a:gd name="T17" fmla="*/ 400 h 800"/>
                <a:gd name="T18" fmla="*/ 401 w 801"/>
                <a:gd name="T19" fmla="*/ 726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1" h="800">
                  <a:moveTo>
                    <a:pt x="401" y="0"/>
                  </a:moveTo>
                  <a:cubicBezTo>
                    <a:pt x="180" y="0"/>
                    <a:pt x="0" y="179"/>
                    <a:pt x="0" y="400"/>
                  </a:cubicBezTo>
                  <a:cubicBezTo>
                    <a:pt x="0" y="621"/>
                    <a:pt x="180" y="800"/>
                    <a:pt x="401" y="800"/>
                  </a:cubicBezTo>
                  <a:cubicBezTo>
                    <a:pt x="621" y="800"/>
                    <a:pt x="801" y="621"/>
                    <a:pt x="801" y="400"/>
                  </a:cubicBezTo>
                  <a:cubicBezTo>
                    <a:pt x="801" y="179"/>
                    <a:pt x="622" y="0"/>
                    <a:pt x="401" y="0"/>
                  </a:cubicBezTo>
                  <a:close/>
                  <a:moveTo>
                    <a:pt x="401" y="726"/>
                  </a:moveTo>
                  <a:cubicBezTo>
                    <a:pt x="221" y="726"/>
                    <a:pt x="74" y="579"/>
                    <a:pt x="74" y="400"/>
                  </a:cubicBezTo>
                  <a:cubicBezTo>
                    <a:pt x="74" y="221"/>
                    <a:pt x="222" y="74"/>
                    <a:pt x="401" y="74"/>
                  </a:cubicBezTo>
                  <a:cubicBezTo>
                    <a:pt x="580" y="74"/>
                    <a:pt x="727" y="222"/>
                    <a:pt x="727" y="400"/>
                  </a:cubicBezTo>
                  <a:cubicBezTo>
                    <a:pt x="727" y="579"/>
                    <a:pt x="581" y="726"/>
                    <a:pt x="401" y="7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" name="Freeform 243"/>
            <p:cNvSpPr>
              <a:spLocks noEditPoints="1"/>
            </p:cNvSpPr>
            <p:nvPr/>
          </p:nvSpPr>
          <p:spPr bwMode="auto">
            <a:xfrm>
              <a:off x="2155" y="0"/>
              <a:ext cx="375" cy="480"/>
            </a:xfrm>
            <a:custGeom>
              <a:avLst/>
              <a:gdLst>
                <a:gd name="T0" fmla="*/ 432 w 1837"/>
                <a:gd name="T1" fmla="*/ 1906 h 2357"/>
                <a:gd name="T2" fmla="*/ 897 w 1837"/>
                <a:gd name="T3" fmla="*/ 2348 h 2357"/>
                <a:gd name="T4" fmla="*/ 941 w 1837"/>
                <a:gd name="T5" fmla="*/ 2348 h 2357"/>
                <a:gd name="T6" fmla="*/ 1837 w 1837"/>
                <a:gd name="T7" fmla="*/ 909 h 2357"/>
                <a:gd name="T8" fmla="*/ 920 w 1837"/>
                <a:gd name="T9" fmla="*/ 0 h 2357"/>
                <a:gd name="T10" fmla="*/ 2 w 1837"/>
                <a:gd name="T11" fmla="*/ 909 h 2357"/>
                <a:gd name="T12" fmla="*/ 432 w 1837"/>
                <a:gd name="T13" fmla="*/ 1906 h 2357"/>
                <a:gd name="T14" fmla="*/ 918 w 1837"/>
                <a:gd name="T15" fmla="*/ 72 h 2357"/>
                <a:gd name="T16" fmla="*/ 1762 w 1837"/>
                <a:gd name="T17" fmla="*/ 908 h 2357"/>
                <a:gd name="T18" fmla="*/ 1432 w 1837"/>
                <a:gd name="T19" fmla="*/ 1748 h 2357"/>
                <a:gd name="T20" fmla="*/ 960 w 1837"/>
                <a:gd name="T21" fmla="*/ 2234 h 2357"/>
                <a:gd name="T22" fmla="*/ 918 w 1837"/>
                <a:gd name="T23" fmla="*/ 2269 h 2357"/>
                <a:gd name="T24" fmla="*/ 875 w 1837"/>
                <a:gd name="T25" fmla="*/ 2234 h 2357"/>
                <a:gd name="T26" fmla="*/ 403 w 1837"/>
                <a:gd name="T27" fmla="*/ 1748 h 2357"/>
                <a:gd name="T28" fmla="*/ 73 w 1837"/>
                <a:gd name="T29" fmla="*/ 906 h 2357"/>
                <a:gd name="T30" fmla="*/ 918 w 1837"/>
                <a:gd name="T31" fmla="*/ 72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7" h="2357">
                  <a:moveTo>
                    <a:pt x="432" y="1906"/>
                  </a:moveTo>
                  <a:cubicBezTo>
                    <a:pt x="657" y="2171"/>
                    <a:pt x="886" y="2341"/>
                    <a:pt x="897" y="2348"/>
                  </a:cubicBezTo>
                  <a:cubicBezTo>
                    <a:pt x="909" y="2357"/>
                    <a:pt x="928" y="2357"/>
                    <a:pt x="941" y="2348"/>
                  </a:cubicBezTo>
                  <a:cubicBezTo>
                    <a:pt x="977" y="2322"/>
                    <a:pt x="1837" y="1686"/>
                    <a:pt x="1837" y="909"/>
                  </a:cubicBezTo>
                  <a:cubicBezTo>
                    <a:pt x="1837" y="409"/>
                    <a:pt x="1425" y="0"/>
                    <a:pt x="920" y="0"/>
                  </a:cubicBezTo>
                  <a:cubicBezTo>
                    <a:pt x="414" y="0"/>
                    <a:pt x="2" y="408"/>
                    <a:pt x="2" y="909"/>
                  </a:cubicBezTo>
                  <a:cubicBezTo>
                    <a:pt x="0" y="1128"/>
                    <a:pt x="76" y="1481"/>
                    <a:pt x="432" y="1906"/>
                  </a:cubicBezTo>
                  <a:close/>
                  <a:moveTo>
                    <a:pt x="918" y="72"/>
                  </a:moveTo>
                  <a:cubicBezTo>
                    <a:pt x="1382" y="72"/>
                    <a:pt x="1762" y="448"/>
                    <a:pt x="1762" y="908"/>
                  </a:cubicBezTo>
                  <a:cubicBezTo>
                    <a:pt x="1762" y="1176"/>
                    <a:pt x="1651" y="1458"/>
                    <a:pt x="1432" y="1748"/>
                  </a:cubicBezTo>
                  <a:cubicBezTo>
                    <a:pt x="1258" y="1978"/>
                    <a:pt x="1062" y="2151"/>
                    <a:pt x="960" y="2234"/>
                  </a:cubicBezTo>
                  <a:cubicBezTo>
                    <a:pt x="918" y="2269"/>
                    <a:pt x="918" y="2269"/>
                    <a:pt x="918" y="2269"/>
                  </a:cubicBezTo>
                  <a:cubicBezTo>
                    <a:pt x="875" y="2234"/>
                    <a:pt x="875" y="2234"/>
                    <a:pt x="875" y="2234"/>
                  </a:cubicBezTo>
                  <a:cubicBezTo>
                    <a:pt x="773" y="2150"/>
                    <a:pt x="577" y="1978"/>
                    <a:pt x="403" y="1748"/>
                  </a:cubicBezTo>
                  <a:cubicBezTo>
                    <a:pt x="184" y="1458"/>
                    <a:pt x="73" y="1176"/>
                    <a:pt x="73" y="906"/>
                  </a:cubicBezTo>
                  <a:cubicBezTo>
                    <a:pt x="74" y="448"/>
                    <a:pt x="453" y="72"/>
                    <a:pt x="918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4605903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ada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7999"/>
          </a:xfrm>
          <a:prstGeom prst="rect">
            <a:avLst/>
          </a:prstGeom>
        </p:spPr>
      </p:pic>
      <p:sp>
        <p:nvSpPr>
          <p:cNvPr id="13" name="Marcador de número de diapositiva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EFE37C-0B3C-4111-908B-41BEF97CB2BE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4" name="Rectángulo 3"/>
          <p:cNvSpPr/>
          <p:nvPr userDrawn="1"/>
        </p:nvSpPr>
        <p:spPr>
          <a:xfrm>
            <a:off x="0" y="2341094"/>
            <a:ext cx="12192000" cy="1180435"/>
          </a:xfrm>
          <a:prstGeom prst="rect">
            <a:avLst/>
          </a:prstGeom>
          <a:solidFill>
            <a:srgbClr val="EE7D0C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/>
          <p:cNvSpPr/>
          <p:nvPr userDrawn="1"/>
        </p:nvSpPr>
        <p:spPr>
          <a:xfrm>
            <a:off x="0" y="3566468"/>
            <a:ext cx="12192000" cy="488382"/>
          </a:xfrm>
          <a:prstGeom prst="rect">
            <a:avLst/>
          </a:prstGeom>
          <a:solidFill>
            <a:srgbClr val="EE7D0C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2"/>
          <p:cNvSpPr>
            <a:spLocks noGrp="1"/>
          </p:cNvSpPr>
          <p:nvPr>
            <p:ph type="ctrTitle" hasCustomPrompt="1"/>
          </p:nvPr>
        </p:nvSpPr>
        <p:spPr>
          <a:xfrm>
            <a:off x="0" y="2503487"/>
            <a:ext cx="12192000" cy="1006475"/>
          </a:xfrm>
        </p:spPr>
        <p:txBody>
          <a:bodyPr>
            <a:normAutofit/>
          </a:bodyPr>
          <a:lstStyle>
            <a:lvl1pPr algn="ctr">
              <a:defRPr sz="6000">
                <a:solidFill>
                  <a:srgbClr val="FDCD13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s-ES" dirty="0"/>
              <a:t>TÍTULO</a:t>
            </a:r>
          </a:p>
        </p:txBody>
      </p:sp>
      <p:sp>
        <p:nvSpPr>
          <p:cNvPr id="11" name="Subtítulo 3"/>
          <p:cNvSpPr>
            <a:spLocks noGrp="1"/>
          </p:cNvSpPr>
          <p:nvPr>
            <p:ph type="subTitle" idx="1" hasCustomPrompt="1"/>
          </p:nvPr>
        </p:nvSpPr>
        <p:spPr>
          <a:xfrm>
            <a:off x="0" y="3528219"/>
            <a:ext cx="12192000" cy="53845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Subtítulo</a:t>
            </a:r>
          </a:p>
          <a:p>
            <a:endParaRPr lang="es-ES" dirty="0"/>
          </a:p>
        </p:txBody>
      </p:sp>
      <p:sp>
        <p:nvSpPr>
          <p:cNvPr id="7" name="Rectángulo 6"/>
          <p:cNvSpPr/>
          <p:nvPr userDrawn="1"/>
        </p:nvSpPr>
        <p:spPr>
          <a:xfrm>
            <a:off x="0" y="5862621"/>
            <a:ext cx="12192000" cy="995377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882" y="5998741"/>
            <a:ext cx="1788128" cy="723140"/>
          </a:xfrm>
          <a:prstGeom prst="rect">
            <a:avLst/>
          </a:prstGeom>
        </p:spPr>
      </p:pic>
      <p:sp>
        <p:nvSpPr>
          <p:cNvPr id="12" name="CuadroTexto 11"/>
          <p:cNvSpPr txBox="1"/>
          <p:nvPr userDrawn="1"/>
        </p:nvSpPr>
        <p:spPr>
          <a:xfrm>
            <a:off x="247588" y="6129478"/>
            <a:ext cx="2926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www.atsistemas.com</a:t>
            </a:r>
          </a:p>
        </p:txBody>
      </p:sp>
    </p:spTree>
    <p:extLst>
      <p:ext uri="{BB962C8B-B14F-4D97-AF65-F5344CB8AC3E}">
        <p14:creationId xmlns:p14="http://schemas.microsoft.com/office/powerpoint/2010/main" val="3006831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interior con texto lar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8112224" y="692696"/>
            <a:ext cx="3456384" cy="864096"/>
          </a:xfrm>
          <a:prstGeom prst="rect">
            <a:avLst/>
          </a:prstGeom>
        </p:spPr>
        <p:txBody>
          <a:bodyPr/>
          <a:lstStyle>
            <a:lvl1pPr algn="l">
              <a:defRPr sz="1800">
                <a:solidFill>
                  <a:srgbClr val="EE7D0C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13" name="12 Marcador de texto"/>
          <p:cNvSpPr>
            <a:spLocks noGrp="1"/>
          </p:cNvSpPr>
          <p:nvPr>
            <p:ph type="body" sz="quarter" idx="10"/>
          </p:nvPr>
        </p:nvSpPr>
        <p:spPr>
          <a:xfrm>
            <a:off x="1199456" y="1844824"/>
            <a:ext cx="9889331" cy="447814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algn="l">
              <a:defRPr sz="2000">
                <a:latin typeface="Arial" pitchFamily="34" charset="0"/>
                <a:cs typeface="Arial" pitchFamily="34" charset="0"/>
              </a:defRPr>
            </a:lvl2pPr>
            <a:lvl3pPr algn="l">
              <a:defRPr sz="2000">
                <a:latin typeface="Arial" pitchFamily="34" charset="0"/>
                <a:cs typeface="Arial" pitchFamily="34" charset="0"/>
              </a:defRPr>
            </a:lvl3pPr>
            <a:lvl4pPr algn="l">
              <a:defRPr sz="2000">
                <a:latin typeface="Arial" pitchFamily="34" charset="0"/>
                <a:cs typeface="Arial" pitchFamily="34" charset="0"/>
              </a:defRPr>
            </a:lvl4pPr>
            <a:lvl5pPr algn="l">
              <a:defRPr sz="2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982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interior con texto lar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8112224" y="692696"/>
            <a:ext cx="3456384" cy="864096"/>
          </a:xfrm>
          <a:prstGeom prst="rect">
            <a:avLst/>
          </a:prstGeom>
        </p:spPr>
        <p:txBody>
          <a:bodyPr/>
          <a:lstStyle>
            <a:lvl1pPr algn="l">
              <a:defRPr sz="1800">
                <a:solidFill>
                  <a:srgbClr val="EE7D0C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13" name="12 Marcador de texto"/>
          <p:cNvSpPr>
            <a:spLocks noGrp="1"/>
          </p:cNvSpPr>
          <p:nvPr>
            <p:ph type="body" sz="quarter" idx="10"/>
          </p:nvPr>
        </p:nvSpPr>
        <p:spPr>
          <a:xfrm>
            <a:off x="1199456" y="1844824"/>
            <a:ext cx="9889331" cy="447814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algn="l">
              <a:defRPr sz="2000">
                <a:latin typeface="Arial" pitchFamily="34" charset="0"/>
                <a:cs typeface="Arial" pitchFamily="34" charset="0"/>
              </a:defRPr>
            </a:lvl2pPr>
            <a:lvl3pPr algn="l">
              <a:defRPr sz="2000">
                <a:latin typeface="Arial" pitchFamily="34" charset="0"/>
                <a:cs typeface="Arial" pitchFamily="34" charset="0"/>
              </a:defRPr>
            </a:lvl3pPr>
            <a:lvl4pPr algn="l">
              <a:defRPr sz="2000">
                <a:latin typeface="Arial" pitchFamily="34" charset="0"/>
                <a:cs typeface="Arial" pitchFamily="34" charset="0"/>
              </a:defRPr>
            </a:lvl4pPr>
            <a:lvl5pPr algn="l">
              <a:defRPr sz="2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42181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interior con texto cor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Marcador de texto"/>
          <p:cNvSpPr>
            <a:spLocks noGrp="1"/>
          </p:cNvSpPr>
          <p:nvPr>
            <p:ph type="body" sz="quarter" idx="10"/>
          </p:nvPr>
        </p:nvSpPr>
        <p:spPr>
          <a:xfrm>
            <a:off x="1199456" y="1844824"/>
            <a:ext cx="9889331" cy="4478144"/>
          </a:xfrm>
          <a:prstGeom prst="rect">
            <a:avLst/>
          </a:prstGeom>
        </p:spPr>
        <p:txBody>
          <a:bodyPr numCol="1"/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algn="l">
              <a:defRPr sz="2000">
                <a:latin typeface="Arial" pitchFamily="34" charset="0"/>
                <a:cs typeface="Arial" pitchFamily="34" charset="0"/>
              </a:defRPr>
            </a:lvl2pPr>
            <a:lvl3pPr algn="l">
              <a:defRPr sz="2000">
                <a:latin typeface="Arial" pitchFamily="34" charset="0"/>
                <a:cs typeface="Arial" pitchFamily="34" charset="0"/>
              </a:defRPr>
            </a:lvl3pPr>
            <a:lvl4pPr algn="l">
              <a:defRPr sz="2000">
                <a:latin typeface="Arial" pitchFamily="34" charset="0"/>
                <a:cs typeface="Arial" pitchFamily="34" charset="0"/>
              </a:defRPr>
            </a:lvl4pPr>
            <a:lvl5pPr algn="l">
              <a:defRPr sz="2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endParaRPr lang="es-ES" dirty="0"/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8112224" y="692696"/>
            <a:ext cx="3456384" cy="864096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rgbClr val="EE7D0C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86836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4272"/>
            <a:chExt cx="9144000" cy="6858000"/>
          </a:xfrm>
        </p:grpSpPr>
        <p:pic>
          <p:nvPicPr>
            <p:cNvPr id="3" name="52 Imagen" descr="plantilla-01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272"/>
              <a:ext cx="9144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56 Imagen" descr="Línea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52736"/>
              <a:ext cx="9144000" cy="215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59 Imagen" descr="con-claim1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94" t="14462" r="9937" b="14462"/>
            <a:stretch>
              <a:fillRect/>
            </a:stretch>
          </p:blipFill>
          <p:spPr bwMode="auto">
            <a:xfrm>
              <a:off x="7524775" y="5949280"/>
              <a:ext cx="1368152" cy="640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031645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4272"/>
            <a:chExt cx="9144000" cy="6858000"/>
          </a:xfrm>
        </p:grpSpPr>
        <p:pic>
          <p:nvPicPr>
            <p:cNvPr id="3" name="52 Imagen" descr="plantilla-01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272"/>
              <a:ext cx="9144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56 Imagen" descr="Línea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52736"/>
              <a:ext cx="9144000" cy="215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59 Imagen" descr="con-claim1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94" t="14462" r="9937" b="14462"/>
            <a:stretch>
              <a:fillRect/>
            </a:stretch>
          </p:blipFill>
          <p:spPr bwMode="auto">
            <a:xfrm>
              <a:off x="7524775" y="5949280"/>
              <a:ext cx="1368152" cy="640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843322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plantilla-0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2 Imagen" descr="Línea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513"/>
            <a:ext cx="1219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4 Imagen" descr="con-claim1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4" t="14462" r="9937" b="14462"/>
          <a:stretch>
            <a:fillRect/>
          </a:stretch>
        </p:blipFill>
        <p:spPr bwMode="auto">
          <a:xfrm>
            <a:off x="10033001" y="5949951"/>
            <a:ext cx="1824567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860642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18/04/2017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463413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>
            <a:grpSpLocks/>
          </p:cNvGrpSpPr>
          <p:nvPr userDrawn="1"/>
        </p:nvGrpSpPr>
        <p:grpSpPr bwMode="auto">
          <a:xfrm>
            <a:off x="0" y="-9525"/>
            <a:ext cx="12192000" cy="6867525"/>
            <a:chOff x="0" y="-9128"/>
            <a:chExt cx="9180511" cy="6867128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37" t="8398" r="24489" b="4803"/>
            <a:stretch>
              <a:fillRect/>
            </a:stretch>
          </p:blipFill>
          <p:spPr bwMode="auto">
            <a:xfrm>
              <a:off x="0" y="-9128"/>
              <a:ext cx="9180511" cy="6867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ángulo 3"/>
            <p:cNvSpPr/>
            <p:nvPr/>
          </p:nvSpPr>
          <p:spPr>
            <a:xfrm>
              <a:off x="6443890" y="476619"/>
              <a:ext cx="2519859" cy="360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800"/>
            </a:p>
          </p:txBody>
        </p:sp>
        <p:sp>
          <p:nvSpPr>
            <p:cNvPr id="5" name="Rectángulo 4"/>
            <p:cNvSpPr/>
            <p:nvPr/>
          </p:nvSpPr>
          <p:spPr>
            <a:xfrm>
              <a:off x="972242" y="1989419"/>
              <a:ext cx="6263786" cy="46082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800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3924031" y="1543357"/>
              <a:ext cx="4607788" cy="46082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800"/>
            </a:p>
          </p:txBody>
        </p:sp>
      </p:grpSp>
    </p:spTree>
    <p:extLst>
      <p:ext uri="{BB962C8B-B14F-4D97-AF65-F5344CB8AC3E}">
        <p14:creationId xmlns:p14="http://schemas.microsoft.com/office/powerpoint/2010/main" val="3890278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18/04/2017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5753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18/04/2017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89298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18/04/2017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09733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18/04/2017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87262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18/04/2017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48474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18/04/2017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9378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18/04/2017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32045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8FAB8-E7DF-AA41-B1EC-EA2E4BD5AD87}" type="datetimeFigureOut">
              <a:rPr lang="es-ES_tradnl" smtClean="0"/>
              <a:t>18/04/2017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C0045-16D0-DD42-8528-FA9F5E9B9DC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32219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4" r:id="rId13"/>
    <p:sldLayoutId id="214748367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mediamarktmaj\Desktop\Presentación ppt\marca de agua.png"/>
          <p:cNvPicPr>
            <a:picLocks noChangeAspect="1" noChangeArrowheads="1"/>
          </p:cNvPicPr>
          <p:nvPr/>
        </p:nvPicPr>
        <p:blipFill>
          <a:blip r:embed="rId8" cstate="print"/>
          <a:srcRect l="10626"/>
          <a:stretch>
            <a:fillRect/>
          </a:stretch>
        </p:blipFill>
        <p:spPr bwMode="auto">
          <a:xfrm>
            <a:off x="1" y="5499816"/>
            <a:ext cx="5254812" cy="1584176"/>
          </a:xfrm>
          <a:prstGeom prst="rect">
            <a:avLst/>
          </a:prstGeom>
          <a:noFill/>
        </p:spPr>
      </p:pic>
      <p:pic>
        <p:nvPicPr>
          <p:cNvPr id="5" name="Picture 3" descr="C:\Users\mediamarktmaj\Desktop\Presentación ppt\Línea Superior.png"/>
          <p:cNvPicPr>
            <a:picLocks noChangeAspect="1" noChangeArrowheads="1"/>
          </p:cNvPicPr>
          <p:nvPr/>
        </p:nvPicPr>
        <p:blipFill>
          <a:blip r:embed="rId9" cstate="print"/>
          <a:srcRect r="8955"/>
          <a:stretch>
            <a:fillRect/>
          </a:stretch>
        </p:blipFill>
        <p:spPr bwMode="auto">
          <a:xfrm flipH="1">
            <a:off x="0" y="404664"/>
            <a:ext cx="8304245" cy="6334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96445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ctrTitle"/>
          </p:nvPr>
        </p:nvSpPr>
        <p:spPr>
          <a:xfrm>
            <a:off x="1353312" y="2503487"/>
            <a:ext cx="9253728" cy="1006475"/>
          </a:xfrm>
        </p:spPr>
        <p:txBody>
          <a:bodyPr>
            <a:noAutofit/>
          </a:bodyPr>
          <a:lstStyle/>
          <a:p>
            <a:r>
              <a:rPr lang="es-ES" sz="6600" b="1" dirty="0">
                <a:latin typeface="metafors" panose="00000500000000000000" pitchFamily="2" charset="0"/>
              </a:rPr>
              <a:t>TechDay#6 – Docker &amp; Spring Boot</a:t>
            </a:r>
          </a:p>
        </p:txBody>
      </p:sp>
      <p:sp>
        <p:nvSpPr>
          <p:cNvPr id="12" name="Subtítulo 2"/>
          <p:cNvSpPr>
            <a:spLocks noGrp="1"/>
          </p:cNvSpPr>
          <p:nvPr>
            <p:ph type="subTitle" idx="4294967295"/>
          </p:nvPr>
        </p:nvSpPr>
        <p:spPr>
          <a:xfrm>
            <a:off x="5116068" y="3637947"/>
            <a:ext cx="1728216" cy="51342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s-ES" sz="3200" b="1" dirty="0">
                <a:solidFill>
                  <a:schemeClr val="bg1"/>
                </a:solidFill>
                <a:latin typeface="metafors" panose="00000500000000000000" pitchFamily="2" charset="0"/>
              </a:rPr>
              <a:t>Abril</a:t>
            </a:r>
            <a:r>
              <a:rPr lang="es-ES" sz="3200" b="1" dirty="0">
                <a:solidFill>
                  <a:schemeClr val="bg1"/>
                </a:solidFill>
              </a:rPr>
              <a:t> </a:t>
            </a:r>
            <a:r>
              <a:rPr lang="es-ES" sz="3200" b="1" dirty="0">
                <a:solidFill>
                  <a:schemeClr val="bg1"/>
                </a:solidFill>
                <a:latin typeface="metafors" panose="00000500000000000000" pitchFamily="2" charset="0"/>
              </a:rPr>
              <a:t>2017</a:t>
            </a:r>
          </a:p>
        </p:txBody>
      </p:sp>
      <p:sp>
        <p:nvSpPr>
          <p:cNvPr id="4" name="Subtítulo 2"/>
          <p:cNvSpPr>
            <a:spLocks noGrp="1"/>
          </p:cNvSpPr>
          <p:nvPr>
            <p:ph type="subTitle" idx="4294967295"/>
          </p:nvPr>
        </p:nvSpPr>
        <p:spPr>
          <a:xfrm>
            <a:off x="6630542" y="3637947"/>
            <a:ext cx="4056507" cy="51342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s-ES" sz="3200" b="1" dirty="0">
                <a:solidFill>
                  <a:schemeClr val="bg1"/>
                </a:solidFill>
                <a:latin typeface="metafors" panose="00000500000000000000" pitchFamily="2" charset="0"/>
              </a:rPr>
              <a:t>Madrid – Barcelona - Jerez</a:t>
            </a:r>
          </a:p>
        </p:txBody>
      </p:sp>
    </p:spTree>
    <p:extLst>
      <p:ext uri="{BB962C8B-B14F-4D97-AF65-F5344CB8AC3E}">
        <p14:creationId xmlns:p14="http://schemas.microsoft.com/office/powerpoint/2010/main" val="3460412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4" name="Imagen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495" y="1707803"/>
            <a:ext cx="10160522" cy="4476980"/>
          </a:xfrm>
          <a:prstGeom prst="rect">
            <a:avLst/>
          </a:prstGeom>
        </p:spPr>
      </p:pic>
      <p:pic>
        <p:nvPicPr>
          <p:cNvPr id="7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94" y="702206"/>
            <a:ext cx="3491505" cy="81347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78734" y="793742"/>
            <a:ext cx="30492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 err="1">
                <a:latin typeface="metafors" panose="00000500000000000000" pitchFamily="2" charset="0"/>
              </a:rPr>
              <a:t>Dockerized</a:t>
            </a:r>
            <a:r>
              <a:rPr lang="en-GB" sz="3600" b="1" dirty="0">
                <a:latin typeface="metafors" panose="00000500000000000000" pitchFamily="2" charset="0"/>
              </a:rPr>
              <a:t> ecosystem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4625" y="5895565"/>
            <a:ext cx="1516519" cy="95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77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4" name="Imagen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4625" y="5895565"/>
            <a:ext cx="1516519" cy="9548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6950" y="1070959"/>
            <a:ext cx="7658100" cy="56388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66095" y="482750"/>
            <a:ext cx="3180610" cy="813477"/>
            <a:chOff x="166095" y="702206"/>
            <a:chExt cx="3180610" cy="813477"/>
          </a:xfrm>
        </p:grpSpPr>
        <p:pic>
          <p:nvPicPr>
            <p:cNvPr id="7" name="Imagen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095" y="702206"/>
              <a:ext cx="3180610" cy="813477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378734" y="793742"/>
              <a:ext cx="255550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3600" b="1" dirty="0">
                  <a:latin typeface="metafors" panose="00000500000000000000" pitchFamily="2" charset="0"/>
                </a:rPr>
                <a:t>Docker Ecosystem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4901184" y="685704"/>
            <a:ext cx="1865376" cy="15728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3454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4" name="Imagen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987" y="1423987"/>
            <a:ext cx="9915525" cy="52673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15361" y="667226"/>
            <a:ext cx="32912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latin typeface="metafors" panose="00000500000000000000" pitchFamily="2" charset="0"/>
              </a:rPr>
              <a:t>The Docker Architecture</a:t>
            </a:r>
          </a:p>
        </p:txBody>
      </p:sp>
      <p:pic>
        <p:nvPicPr>
          <p:cNvPr id="6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15" y="610510"/>
            <a:ext cx="4147586" cy="8134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4625" y="5895565"/>
            <a:ext cx="1516519" cy="95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952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4" name="Imagen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47343" y="1992046"/>
            <a:ext cx="966825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latin typeface="metafors" panose="00000500000000000000" pitchFamily="2" charset="0"/>
              </a:rPr>
              <a:t>An image is built from a Dockerfile. A file describing how the image is supposed to behave, what it extends from, ...</a:t>
            </a:r>
          </a:p>
        </p:txBody>
      </p:sp>
      <p:sp>
        <p:nvSpPr>
          <p:cNvPr id="5" name="Rectangle 4"/>
          <p:cNvSpPr/>
          <p:nvPr/>
        </p:nvSpPr>
        <p:spPr>
          <a:xfrm>
            <a:off x="778328" y="755488"/>
            <a:ext cx="34099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latin typeface="metafors" panose="00000500000000000000" pitchFamily="2" charset="0"/>
              </a:rPr>
              <a:t>Anatomy of a Dockerfile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1778" y="3022353"/>
            <a:ext cx="6753225" cy="3324225"/>
          </a:xfrm>
          <a:prstGeom prst="rect">
            <a:avLst/>
          </a:prstGeom>
        </p:spPr>
      </p:pic>
      <p:pic>
        <p:nvPicPr>
          <p:cNvPr id="8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45" y="671914"/>
            <a:ext cx="4112955" cy="8134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4625" y="5895565"/>
            <a:ext cx="1516519" cy="95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62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4" name="Imagen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1036" y="863084"/>
            <a:ext cx="29674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latin typeface="metafors" panose="00000500000000000000" pitchFamily="2" charset="0"/>
              </a:rPr>
              <a:t>How images get built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136" y="760164"/>
            <a:ext cx="8128704" cy="60965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1616" y="764784"/>
            <a:ext cx="8128704" cy="6096528"/>
          </a:xfrm>
          <a:prstGeom prst="rect">
            <a:avLst/>
          </a:prstGeom>
        </p:spPr>
      </p:pic>
      <p:pic>
        <p:nvPicPr>
          <p:cNvPr id="7" name="Imagen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15" y="760164"/>
            <a:ext cx="3257120" cy="8134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4625" y="5895565"/>
            <a:ext cx="1516519" cy="95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636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8996683" y="404664"/>
            <a:ext cx="3071491" cy="849616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tafors" charset="0"/>
              </a:rPr>
              <a:t>Workshop time!!</a:t>
            </a:r>
            <a:endParaRPr lang="es-E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23664"/>
            <a:ext cx="8815709" cy="675813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925" y="422733"/>
            <a:ext cx="3143249" cy="8134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4625" y="5895565"/>
            <a:ext cx="1516519" cy="95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566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GRACIAS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89" y="5480875"/>
            <a:ext cx="561975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14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Conector recto 25"/>
          <p:cNvCxnSpPr>
            <a:cxnSpLocks/>
            <a:endCxn id="21" idx="4"/>
          </p:cNvCxnSpPr>
          <p:nvPr/>
        </p:nvCxnSpPr>
        <p:spPr>
          <a:xfrm>
            <a:off x="1479148" y="2378845"/>
            <a:ext cx="12370" cy="187780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45" y="371341"/>
            <a:ext cx="5177687" cy="813477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699248" y="469506"/>
            <a:ext cx="3422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b="1" dirty="0">
                <a:latin typeface="metafors" charset="0"/>
                <a:ea typeface="metafors" charset="0"/>
                <a:cs typeface="metafors" charset="0"/>
              </a:rPr>
              <a:t>Contenido de la Sesión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1390664" y="2090200"/>
            <a:ext cx="4799446" cy="584775"/>
            <a:chOff x="1921016" y="2035336"/>
            <a:chExt cx="4799446" cy="584775"/>
          </a:xfrm>
        </p:grpSpPr>
        <p:sp>
          <p:nvSpPr>
            <p:cNvPr id="7" name="CuadroTexto 6"/>
            <p:cNvSpPr txBox="1"/>
            <p:nvPr/>
          </p:nvSpPr>
          <p:spPr>
            <a:xfrm>
              <a:off x="2262190" y="2035336"/>
              <a:ext cx="4458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3200" b="1" dirty="0">
                  <a:latin typeface="metafors" panose="00000500000000000000" pitchFamily="2" charset="0"/>
                </a:rPr>
                <a:t>Introducción a Spring Boot (30 min.)</a:t>
              </a:r>
              <a:endParaRPr lang="es-ES_tradnl" sz="3200" b="1" dirty="0">
                <a:latin typeface="metafors" panose="00000500000000000000" pitchFamily="2" charset="0"/>
              </a:endParaRPr>
            </a:p>
          </p:txBody>
        </p:sp>
        <p:sp>
          <p:nvSpPr>
            <p:cNvPr id="12" name="Elipse 11"/>
            <p:cNvSpPr/>
            <p:nvPr/>
          </p:nvSpPr>
          <p:spPr>
            <a:xfrm>
              <a:off x="1921016" y="2243442"/>
              <a:ext cx="182880" cy="182880"/>
            </a:xfrm>
            <a:prstGeom prst="ellipse">
              <a:avLst/>
            </a:prstGeom>
            <a:solidFill>
              <a:srgbClr val="FF810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1391263" y="2692347"/>
            <a:ext cx="4175279" cy="584775"/>
            <a:chOff x="1921615" y="2637483"/>
            <a:chExt cx="4175279" cy="584775"/>
          </a:xfrm>
        </p:grpSpPr>
        <p:sp>
          <p:nvSpPr>
            <p:cNvPr id="8" name="CuadroTexto 7"/>
            <p:cNvSpPr txBox="1"/>
            <p:nvPr/>
          </p:nvSpPr>
          <p:spPr>
            <a:xfrm>
              <a:off x="2262190" y="2637483"/>
              <a:ext cx="38347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3200" b="1" dirty="0">
                  <a:latin typeface="metafors" panose="00000500000000000000" pitchFamily="2" charset="0"/>
                </a:rPr>
                <a:t>Introducción a Docker (30 min.)</a:t>
              </a:r>
            </a:p>
          </p:txBody>
        </p:sp>
        <p:sp>
          <p:nvSpPr>
            <p:cNvPr id="15" name="Elipse 14"/>
            <p:cNvSpPr/>
            <p:nvPr/>
          </p:nvSpPr>
          <p:spPr>
            <a:xfrm>
              <a:off x="1921615" y="2815335"/>
              <a:ext cx="182880" cy="182880"/>
            </a:xfrm>
            <a:prstGeom prst="ellipse">
              <a:avLst/>
            </a:prstGeom>
            <a:solidFill>
              <a:srgbClr val="FF810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1400078" y="3872821"/>
            <a:ext cx="9552554" cy="584775"/>
            <a:chOff x="1930430" y="3817957"/>
            <a:chExt cx="9552554" cy="584775"/>
          </a:xfrm>
        </p:grpSpPr>
        <p:sp>
          <p:nvSpPr>
            <p:cNvPr id="21" name="Elipse 20"/>
            <p:cNvSpPr/>
            <p:nvPr/>
          </p:nvSpPr>
          <p:spPr>
            <a:xfrm>
              <a:off x="1930430" y="4018904"/>
              <a:ext cx="182880" cy="182880"/>
            </a:xfrm>
            <a:prstGeom prst="ellipse">
              <a:avLst/>
            </a:prstGeom>
            <a:solidFill>
              <a:srgbClr val="FF810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2" name="CuadroTexto 21"/>
            <p:cNvSpPr txBox="1"/>
            <p:nvPr/>
          </p:nvSpPr>
          <p:spPr>
            <a:xfrm>
              <a:off x="2262190" y="3817957"/>
              <a:ext cx="92207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>
                  <a:latin typeface="metafors" panose="00000500000000000000" pitchFamily="2" charset="0"/>
                </a:rPr>
                <a:t>Encapsulación y ejecución del servicio desarrollado en un contenedor Docker.</a:t>
              </a:r>
              <a:endParaRPr lang="es-ES_tradnl" sz="3200" b="1" dirty="0">
                <a:latin typeface="metafors" panose="00000500000000000000" pitchFamily="2" charset="0"/>
              </a:endParaRPr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1391263" y="3309753"/>
            <a:ext cx="5372722" cy="584775"/>
            <a:chOff x="1921615" y="2637483"/>
            <a:chExt cx="5372722" cy="584775"/>
          </a:xfrm>
        </p:grpSpPr>
        <p:sp>
          <p:nvSpPr>
            <p:cNvPr id="24" name="CuadroTexto 23"/>
            <p:cNvSpPr txBox="1"/>
            <p:nvPr/>
          </p:nvSpPr>
          <p:spPr>
            <a:xfrm>
              <a:off x="2262190" y="2637483"/>
              <a:ext cx="50321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>
                  <a:latin typeface="metafors" panose="00000500000000000000" pitchFamily="2" charset="0"/>
                </a:rPr>
                <a:t>Desarrollo de un servicio con Spring Boot.</a:t>
              </a:r>
              <a:endParaRPr lang="es-ES_tradnl" sz="3200" b="1" dirty="0">
                <a:latin typeface="metafors" panose="00000500000000000000" pitchFamily="2" charset="0"/>
              </a:endParaRPr>
            </a:p>
          </p:txBody>
        </p:sp>
        <p:sp>
          <p:nvSpPr>
            <p:cNvPr id="25" name="Elipse 24"/>
            <p:cNvSpPr/>
            <p:nvPr/>
          </p:nvSpPr>
          <p:spPr>
            <a:xfrm>
              <a:off x="1921615" y="2815335"/>
              <a:ext cx="182880" cy="182880"/>
            </a:xfrm>
            <a:prstGeom prst="ellipse">
              <a:avLst/>
            </a:prstGeom>
            <a:solidFill>
              <a:srgbClr val="FF810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5" y="5572315"/>
            <a:ext cx="5619750" cy="9620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4625" y="5895565"/>
            <a:ext cx="1516519" cy="95484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6035040"/>
            <a:ext cx="82296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92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8070" b="95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54" name="Imagen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78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4" name="Imagen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739" y="787264"/>
            <a:ext cx="10160522" cy="528347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" y="685704"/>
            <a:ext cx="6309359" cy="8134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4625" y="5895565"/>
            <a:ext cx="1516519" cy="95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69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4" name="Imagen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739" y="799965"/>
            <a:ext cx="10160522" cy="525807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20" y="778079"/>
            <a:ext cx="8561130" cy="8134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4625" y="5895565"/>
            <a:ext cx="1516519" cy="95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01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4" name="Imagen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02045" y="726319"/>
            <a:ext cx="22942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latin typeface="metafors" panose="00000500000000000000" pitchFamily="2" charset="0"/>
              </a:rPr>
              <a:t>Linux Containers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281939" y="1936112"/>
            <a:ext cx="6108477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latin typeface="metafors" panose="00000500000000000000" pitchFamily="2" charset="0"/>
              </a:rPr>
              <a:t>Docker is based on </a:t>
            </a:r>
            <a:r>
              <a:rPr lang="en-GB" sz="2800" b="1" dirty="0">
                <a:latin typeface="metafors" panose="00000500000000000000" pitchFamily="2" charset="0"/>
              </a:rPr>
              <a:t>LXC</a:t>
            </a:r>
            <a:r>
              <a:rPr lang="en-GB" sz="2800" dirty="0">
                <a:latin typeface="metafors" panose="00000500000000000000" pitchFamily="2" charset="0"/>
              </a:rPr>
              <a:t> (Linux Containers) which allows</a:t>
            </a:r>
          </a:p>
          <a:p>
            <a:pPr algn="ctr"/>
            <a:r>
              <a:rPr lang="en-GB" sz="2800" dirty="0">
                <a:latin typeface="metafors" panose="00000500000000000000" pitchFamily="2" charset="0"/>
              </a:rPr>
              <a:t>it to isolate containers from each other.</a:t>
            </a:r>
          </a:p>
          <a:p>
            <a:r>
              <a:rPr lang="en-GB" sz="2800" dirty="0">
                <a:latin typeface="metafors" panose="00000500000000000000" pitchFamily="2" charset="0"/>
              </a:rPr>
              <a:t> </a:t>
            </a:r>
          </a:p>
          <a:p>
            <a:r>
              <a:rPr lang="en-GB" sz="2800" b="1" dirty="0">
                <a:latin typeface="metafors" panose="00000500000000000000" pitchFamily="2" charset="0"/>
              </a:rPr>
              <a:t>LXC</a:t>
            </a:r>
            <a:r>
              <a:rPr lang="en-GB" sz="2800" dirty="0">
                <a:latin typeface="metafors" panose="00000500000000000000" pitchFamily="2" charset="0"/>
              </a:rPr>
              <a:t> use mainly two </a:t>
            </a:r>
            <a:r>
              <a:rPr lang="en-GB" sz="2800" b="1" dirty="0">
                <a:latin typeface="metafors" panose="00000500000000000000" pitchFamily="2" charset="0"/>
              </a:rPr>
              <a:t>Linux Kernel</a:t>
            </a:r>
            <a:r>
              <a:rPr lang="en-GB" sz="2800" dirty="0">
                <a:latin typeface="metafors" panose="00000500000000000000" pitchFamily="2" charset="0"/>
              </a:rPr>
              <a:t> features to achieve it :</a:t>
            </a:r>
          </a:p>
          <a:p>
            <a:r>
              <a:rPr lang="en-GB" sz="2800" dirty="0">
                <a:latin typeface="metafors" panose="00000500000000000000" pitchFamily="2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metafors" panose="00000500000000000000" pitchFamily="2" charset="0"/>
              </a:rPr>
              <a:t>Namespaces (Isolation of resources)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err="1">
                <a:latin typeface="metafors" panose="00000500000000000000" pitchFamily="2" charset="0"/>
              </a:rPr>
              <a:t>Cgroups</a:t>
            </a:r>
            <a:r>
              <a:rPr lang="en-GB" sz="2800" dirty="0">
                <a:latin typeface="metafors" panose="00000500000000000000" pitchFamily="2" charset="0"/>
              </a:rPr>
              <a:t> (Isolation of resource usage, as CPU/RAM)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577" y="1990725"/>
            <a:ext cx="5347907" cy="43624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596128"/>
            <a:ext cx="1551432" cy="1163574"/>
          </a:xfrm>
          <a:prstGeom prst="rect">
            <a:avLst/>
          </a:prstGeom>
        </p:spPr>
      </p:pic>
      <p:pic>
        <p:nvPicPr>
          <p:cNvPr id="8" name="Imagen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95" y="571162"/>
            <a:ext cx="2900956" cy="81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75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4" name="Imagen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20122" y="629531"/>
            <a:ext cx="41088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latin typeface="metafors" panose="00000500000000000000" pitchFamily="2" charset="0"/>
              </a:rPr>
              <a:t>Virtual Machines vs Containers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424" y="2114549"/>
            <a:ext cx="3738622" cy="3359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6050" y="2114548"/>
            <a:ext cx="3747609" cy="3359925"/>
          </a:xfrm>
          <a:prstGeom prst="rect">
            <a:avLst/>
          </a:prstGeom>
        </p:spPr>
      </p:pic>
      <p:pic>
        <p:nvPicPr>
          <p:cNvPr id="7" name="Imagen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45" y="545957"/>
            <a:ext cx="4823901" cy="8134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4625" y="5895565"/>
            <a:ext cx="1516519" cy="95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763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4" name="Imagen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20122" y="629531"/>
            <a:ext cx="45528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latin typeface="metafors" panose="00000500000000000000" pitchFamily="2" charset="0"/>
              </a:rPr>
              <a:t>Virtual Machines vs Containers (II)</a:t>
            </a:r>
          </a:p>
        </p:txBody>
      </p:sp>
      <p:pic>
        <p:nvPicPr>
          <p:cNvPr id="7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95" y="545957"/>
            <a:ext cx="5046405" cy="8134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4625" y="5895565"/>
            <a:ext cx="1516519" cy="9548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0495" y="1770174"/>
            <a:ext cx="106756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latin typeface="metafors" panose="00000500000000000000" pitchFamily="2" charset="0"/>
              </a:rPr>
              <a:t>Containers share resources with the host OS, which makes them an order of  magnitude more efficient.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0495" y="2525992"/>
            <a:ext cx="6626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latin typeface="metafors" panose="00000500000000000000" pitchFamily="2" charset="0"/>
              </a:rPr>
              <a:t>Containers can be started and stopped in a fraction of a second.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30495" y="3281810"/>
            <a:ext cx="110098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latin typeface="metafors" panose="00000500000000000000" pitchFamily="2" charset="0"/>
              </a:rPr>
              <a:t>Applications running in containers incur little to no overhead to applications running natively on the host OS.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30495" y="4037629"/>
            <a:ext cx="112423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latin typeface="metafors" panose="00000500000000000000" pitchFamily="2" charset="0"/>
              </a:rPr>
              <a:t>The portability of containers has the potential to eliminate a whole class of bugs caused by subtle changes in the running environment and missing libraries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559879" y="5322152"/>
            <a:ext cx="67487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latin typeface="metafors" panose="00000500000000000000" pitchFamily="2" charset="0"/>
              </a:rPr>
              <a:t>—it could even put an end to the age-old developer refrain of</a:t>
            </a:r>
          </a:p>
          <a:p>
            <a:r>
              <a:rPr lang="en-GB" sz="2800" b="1" dirty="0">
                <a:latin typeface="metafors" panose="00000500000000000000" pitchFamily="2" charset="0"/>
              </a:rPr>
              <a:t>“but it works on my local machine!”</a:t>
            </a:r>
          </a:p>
        </p:txBody>
      </p:sp>
    </p:spTree>
    <p:extLst>
      <p:ext uri="{BB962C8B-B14F-4D97-AF65-F5344CB8AC3E}">
        <p14:creationId xmlns:p14="http://schemas.microsoft.com/office/powerpoint/2010/main" val="319141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4" name="Imagen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20122" y="629531"/>
            <a:ext cx="184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GB" sz="3600" b="1" dirty="0">
              <a:latin typeface="metafors" panose="00000500000000000000" pitchFamily="2" charset="0"/>
            </a:endParaRPr>
          </a:p>
        </p:txBody>
      </p:sp>
      <p:pic>
        <p:nvPicPr>
          <p:cNvPr id="7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29" y="602069"/>
            <a:ext cx="3953368" cy="8134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4625" y="5895565"/>
            <a:ext cx="1516519" cy="95484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12207" y="1965725"/>
            <a:ext cx="1110125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latin typeface="metafors" panose="00000500000000000000" pitchFamily="2" charset="0"/>
              </a:rPr>
              <a:t>Build once…(finally) run anywhere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metafors" panose="00000500000000000000" pitchFamily="2" charset="0"/>
              </a:rPr>
              <a:t>A clean, safe and portable runtime environment for your app.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metafors" panose="00000500000000000000" pitchFamily="2" charset="0"/>
              </a:rPr>
              <a:t>No worries about missing dependencies, packages and other pain points during subsequent deployments.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metafors" panose="00000500000000000000" pitchFamily="2" charset="0"/>
              </a:rPr>
              <a:t>Automate testing, integration, packaging…anything you can script.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metafors" panose="00000500000000000000" pitchFamily="2" charset="0"/>
              </a:rPr>
              <a:t>Cheap, zero-penalty containers to deploy services.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metafors" panose="00000500000000000000" pitchFamily="2" charset="0"/>
              </a:rPr>
              <a:t>Instant replay and reset of image snapshots.</a:t>
            </a:r>
          </a:p>
        </p:txBody>
      </p:sp>
      <p:sp>
        <p:nvSpPr>
          <p:cNvPr id="3" name="Rectangle 2"/>
          <p:cNvSpPr/>
          <p:nvPr/>
        </p:nvSpPr>
        <p:spPr>
          <a:xfrm>
            <a:off x="630495" y="781758"/>
            <a:ext cx="35125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latin typeface="metafors" panose="00000500000000000000" pitchFamily="2" charset="0"/>
              </a:rPr>
              <a:t>WHY DO DEVELOPERS CARE?</a:t>
            </a:r>
          </a:p>
        </p:txBody>
      </p:sp>
    </p:spTree>
    <p:extLst>
      <p:ext uri="{BB962C8B-B14F-4D97-AF65-F5344CB8AC3E}">
        <p14:creationId xmlns:p14="http://schemas.microsoft.com/office/powerpoint/2010/main" val="15464923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 interio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7187</TotalTime>
  <Words>339</Words>
  <Application>Microsoft Office PowerPoint</Application>
  <PresentationFormat>Widescreen</PresentationFormat>
  <Paragraphs>54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Arial Black</vt:lpstr>
      <vt:lpstr>Calibri</vt:lpstr>
      <vt:lpstr>Calibri Light</vt:lpstr>
      <vt:lpstr>metafors</vt:lpstr>
      <vt:lpstr>Tema de Office</vt:lpstr>
      <vt:lpstr>Slide interior</vt:lpstr>
      <vt:lpstr>TechDay#6 – Docker &amp; Spring Boot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Workshop time!!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María Cornejo Crespo</dc:creator>
  <cp:lastModifiedBy>user</cp:lastModifiedBy>
  <cp:revision>246</cp:revision>
  <dcterms:created xsi:type="dcterms:W3CDTF">2016-10-05T14:14:23Z</dcterms:created>
  <dcterms:modified xsi:type="dcterms:W3CDTF">2017-04-19T15:38:24Z</dcterms:modified>
</cp:coreProperties>
</file>